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407" r:id="rId2"/>
    <p:sldId id="258" r:id="rId3"/>
    <p:sldId id="287" r:id="rId4"/>
    <p:sldId id="280" r:id="rId5"/>
    <p:sldId id="262" r:id="rId6"/>
    <p:sldId id="285" r:id="rId7"/>
    <p:sldId id="283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394" r:id="rId16"/>
    <p:sldId id="293" r:id="rId17"/>
    <p:sldId id="294" r:id="rId18"/>
    <p:sldId id="295" r:id="rId19"/>
    <p:sldId id="296" r:id="rId20"/>
    <p:sldId id="298" r:id="rId21"/>
    <p:sldId id="392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441" r:id="rId31"/>
    <p:sldId id="422" r:id="rId32"/>
    <p:sldId id="308" r:id="rId33"/>
    <p:sldId id="439" r:id="rId34"/>
    <p:sldId id="440" r:id="rId35"/>
    <p:sldId id="436" r:id="rId36"/>
    <p:sldId id="309" r:id="rId37"/>
    <p:sldId id="310" r:id="rId38"/>
    <p:sldId id="311" r:id="rId39"/>
    <p:sldId id="400" r:id="rId40"/>
    <p:sldId id="442" r:id="rId41"/>
    <p:sldId id="443" r:id="rId42"/>
    <p:sldId id="320" r:id="rId43"/>
    <p:sldId id="382" r:id="rId44"/>
    <p:sldId id="383" r:id="rId45"/>
    <p:sldId id="384" r:id="rId46"/>
    <p:sldId id="385" r:id="rId47"/>
    <p:sldId id="386" r:id="rId48"/>
    <p:sldId id="387" r:id="rId49"/>
    <p:sldId id="388" r:id="rId50"/>
    <p:sldId id="389" r:id="rId51"/>
    <p:sldId id="390" r:id="rId52"/>
    <p:sldId id="409" r:id="rId53"/>
    <p:sldId id="445" r:id="rId54"/>
    <p:sldId id="446" r:id="rId55"/>
    <p:sldId id="447" r:id="rId56"/>
    <p:sldId id="448" r:id="rId57"/>
    <p:sldId id="449" r:id="rId58"/>
    <p:sldId id="450" r:id="rId59"/>
    <p:sldId id="451" r:id="rId60"/>
    <p:sldId id="452" r:id="rId61"/>
    <p:sldId id="453" r:id="rId62"/>
    <p:sldId id="455" r:id="rId63"/>
    <p:sldId id="456" r:id="rId64"/>
    <p:sldId id="457" r:id="rId65"/>
    <p:sldId id="458" r:id="rId66"/>
    <p:sldId id="459" r:id="rId67"/>
    <p:sldId id="460" r:id="rId68"/>
    <p:sldId id="461" r:id="rId69"/>
    <p:sldId id="462" r:id="rId70"/>
    <p:sldId id="463" r:id="rId71"/>
    <p:sldId id="464" r:id="rId72"/>
    <p:sldId id="465" r:id="rId73"/>
    <p:sldId id="466" r:id="rId74"/>
    <p:sldId id="467" r:id="rId75"/>
    <p:sldId id="468" r:id="rId76"/>
    <p:sldId id="414" r:id="rId77"/>
    <p:sldId id="415" r:id="rId78"/>
  </p:sldIdLst>
  <p:sldSz cx="9144000" cy="6858000" type="screen4x3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08"/>
    <p:restoredTop sz="94667"/>
  </p:normalViewPr>
  <p:slideViewPr>
    <p:cSldViewPr>
      <p:cViewPr varScale="1">
        <p:scale>
          <a:sx n="84" d="100"/>
          <a:sy n="84" d="100"/>
        </p:scale>
        <p:origin x="190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esProps" Target="presProps.xml"/><Relationship Id="rId81" Type="http://schemas.openxmlformats.org/officeDocument/2006/relationships/viewProps" Target="viewProps.xml"/><Relationship Id="rId82" Type="http://schemas.openxmlformats.org/officeDocument/2006/relationships/theme" Target="theme/theme1.xml"/><Relationship Id="rId83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385A2-48E8-47BE-A717-AD1D80609516}" type="datetimeFigureOut">
              <a:rPr lang="hu-HU" smtClean="0"/>
              <a:pPr/>
              <a:t>2016. 05. 29.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86454-63A9-49EB-BE32-770206DE9420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55917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5D5CFFB-1954-4BC1-BF9F-2B1AFC4561BB}" type="slidenum">
              <a:rPr lang="hu-H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hu-HU" smtClean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4067413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6BCB6FD-2DCB-465B-85DF-A45833D4AC19}" type="slidenum">
              <a:rPr lang="hu-H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hu-HU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smtClean="0"/>
          </a:p>
        </p:txBody>
      </p:sp>
    </p:spTree>
    <p:extLst>
      <p:ext uri="{BB962C8B-B14F-4D97-AF65-F5344CB8AC3E}">
        <p14:creationId xmlns:p14="http://schemas.microsoft.com/office/powerpoint/2010/main" val="1078958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5E80AC6-A66E-4E33-8A1E-5326B7503107}" type="slidenum">
              <a:rPr lang="hu-H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hu-HU" smtClean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smtClean="0"/>
          </a:p>
        </p:txBody>
      </p:sp>
    </p:spTree>
    <p:extLst>
      <p:ext uri="{BB962C8B-B14F-4D97-AF65-F5344CB8AC3E}">
        <p14:creationId xmlns:p14="http://schemas.microsoft.com/office/powerpoint/2010/main" val="695543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5E80AC6-A66E-4E33-8A1E-5326B7503107}" type="slidenum">
              <a:rPr lang="hu-H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41</a:t>
            </a:fld>
            <a:endParaRPr lang="hu-HU" smtClean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smtClean="0"/>
          </a:p>
        </p:txBody>
      </p:sp>
    </p:spTree>
    <p:extLst>
      <p:ext uri="{BB962C8B-B14F-4D97-AF65-F5344CB8AC3E}">
        <p14:creationId xmlns:p14="http://schemas.microsoft.com/office/powerpoint/2010/main" val="12409178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20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09F5BE-5EA9-41E2-96EB-66489FB0ECA2}" type="slidenum">
              <a:rPr lang="hu-HU" smtClean="0"/>
              <a:t>54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84048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This</a:t>
            </a:r>
            <a:r>
              <a:rPr lang="hu-HU" dirty="0" smtClean="0"/>
              <a:t> is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whole</a:t>
            </a:r>
            <a:r>
              <a:rPr lang="hu-HU" dirty="0" smtClean="0"/>
              <a:t> </a:t>
            </a:r>
            <a:r>
              <a:rPr lang="hu-HU" dirty="0" err="1" smtClean="0"/>
              <a:t>network</a:t>
            </a:r>
            <a:r>
              <a:rPr lang="hu-HU" dirty="0" smtClean="0"/>
              <a:t> of a </a:t>
            </a:r>
            <a:r>
              <a:rPr lang="hu-HU" dirty="0" err="1" smtClean="0"/>
              <a:t>Salmonella.-</a:t>
            </a:r>
            <a:endParaRPr lang="hu-HU" dirty="0" smtClean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D00E4-7A01-48FA-9F49-4178C1E78BDE}" type="slidenum">
              <a:rPr lang="hu-HU" smtClean="0"/>
              <a:t>57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250428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The PPI </a:t>
            </a:r>
            <a:r>
              <a:rPr lang="hu-HU" dirty="0" err="1" smtClean="0"/>
              <a:t>network</a:t>
            </a:r>
            <a:r>
              <a:rPr lang="hu-HU" baseline="0" dirty="0" smtClean="0"/>
              <a:t> (</a:t>
            </a:r>
            <a:r>
              <a:rPr lang="hu-HU" baseline="0" dirty="0" err="1" smtClean="0"/>
              <a:t>it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was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my</a:t>
            </a:r>
            <a:r>
              <a:rPr lang="hu-HU" baseline="0" dirty="0" smtClean="0"/>
              <a:t> part), </a:t>
            </a:r>
            <a:r>
              <a:rPr lang="hu-HU" baseline="0" dirty="0" err="1" smtClean="0"/>
              <a:t>means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direct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interaction</a:t>
            </a:r>
            <a:r>
              <a:rPr lang="hu-HU" baseline="0" dirty="0" smtClean="0"/>
              <a:t> of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proteins</a:t>
            </a:r>
            <a:r>
              <a:rPr lang="hu-HU" baseline="0" dirty="0" smtClean="0"/>
              <a:t>,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D00E4-7A01-48FA-9F49-4178C1E78BDE}" type="slidenum">
              <a:rPr lang="hu-HU" smtClean="0"/>
              <a:t>58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807328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The </a:t>
            </a:r>
            <a:r>
              <a:rPr lang="hu-HU" dirty="0" err="1" smtClean="0"/>
              <a:t>regulatory</a:t>
            </a:r>
            <a:r>
              <a:rPr lang="hu-HU" dirty="0" smtClean="0"/>
              <a:t> </a:t>
            </a:r>
            <a:r>
              <a:rPr lang="hu-HU" dirty="0" err="1" smtClean="0"/>
              <a:t>network</a:t>
            </a:r>
            <a:r>
              <a:rPr lang="hu-HU" dirty="0" smtClean="0"/>
              <a:t> </a:t>
            </a:r>
            <a:r>
              <a:rPr lang="hu-HU" dirty="0" err="1" smtClean="0"/>
              <a:t>means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network</a:t>
            </a:r>
            <a:r>
              <a:rPr lang="hu-HU" dirty="0" smtClean="0"/>
              <a:t> of </a:t>
            </a:r>
            <a:r>
              <a:rPr lang="hu-HU" dirty="0" err="1" smtClean="0"/>
              <a:t>TFs</a:t>
            </a:r>
            <a:r>
              <a:rPr lang="hu-HU" baseline="0" dirty="0" smtClean="0"/>
              <a:t> and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regulated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genes</a:t>
            </a:r>
            <a:r>
              <a:rPr lang="hu-HU" baseline="0" dirty="0" smtClean="0"/>
              <a:t>,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D00E4-7A01-48FA-9F49-4178C1E78BDE}" type="slidenum">
              <a:rPr lang="hu-HU" smtClean="0"/>
              <a:t>59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197419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And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metabolic</a:t>
            </a:r>
            <a:r>
              <a:rPr lang="hu-HU" baseline="0" dirty="0" smtClean="0"/>
              <a:t> </a:t>
            </a:r>
            <a:r>
              <a:rPr lang="hu-HU" baseline="0" dirty="0" err="1" smtClean="0"/>
              <a:t>network</a:t>
            </a:r>
            <a:r>
              <a:rPr lang="hu-HU" baseline="0" dirty="0" smtClean="0"/>
              <a:t> is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„</a:t>
            </a:r>
            <a:r>
              <a:rPr lang="hu-HU" baseline="0" dirty="0" err="1" smtClean="0"/>
              <a:t>connection</a:t>
            </a:r>
            <a:r>
              <a:rPr lang="hu-HU" baseline="0" dirty="0" smtClean="0"/>
              <a:t>” </a:t>
            </a:r>
            <a:r>
              <a:rPr lang="hu-HU" baseline="0" dirty="0" err="1" smtClean="0"/>
              <a:t>between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enzymes</a:t>
            </a:r>
            <a:r>
              <a:rPr lang="hu-HU" baseline="0" dirty="0" smtClean="0"/>
              <a:t>.. (***)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D00E4-7A01-48FA-9F49-4178C1E78BDE}" type="slidenum">
              <a:rPr lang="hu-HU" smtClean="0"/>
              <a:t>60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540689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Putting</a:t>
            </a:r>
            <a:r>
              <a:rPr lang="hu-HU" dirty="0" smtClean="0"/>
              <a:t> </a:t>
            </a:r>
            <a:r>
              <a:rPr lang="hu-HU" dirty="0" err="1" smtClean="0"/>
              <a:t>these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together</a:t>
            </a:r>
            <a:r>
              <a:rPr lang="hu-HU" dirty="0" smtClean="0"/>
              <a:t> is </a:t>
            </a:r>
            <a:r>
              <a:rPr lang="hu-HU" dirty="0" err="1" smtClean="0"/>
              <a:t>leading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integrated</a:t>
            </a:r>
            <a:r>
              <a:rPr lang="hu-HU" dirty="0" smtClean="0"/>
              <a:t> </a:t>
            </a:r>
            <a:r>
              <a:rPr lang="hu-HU" dirty="0" err="1" smtClean="0"/>
              <a:t>network</a:t>
            </a:r>
            <a:r>
              <a:rPr lang="hu-HU" dirty="0" smtClean="0"/>
              <a:t> of </a:t>
            </a:r>
            <a:r>
              <a:rPr lang="hu-HU" dirty="0" err="1" smtClean="0"/>
              <a:t>the</a:t>
            </a:r>
            <a:r>
              <a:rPr lang="hu-HU" dirty="0" smtClean="0"/>
              <a:t> Salmonella.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D00E4-7A01-48FA-9F49-4178C1E78BDE}" type="slidenum">
              <a:rPr lang="hu-HU" smtClean="0"/>
              <a:t>61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330557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D00E4-7A01-48FA-9F49-4178C1E78BDE}" type="slidenum">
              <a:rPr lang="hu-HU" smtClean="0"/>
              <a:t>62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03057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79A3C36-533B-4577-B454-DC1257EAFB35}" type="slidenum">
              <a:rPr lang="hu-H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hu-HU" smtClean="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4547189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3881329" y="8686473"/>
            <a:ext cx="2969365" cy="45032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6FF48982-37EF-46C7-97C5-FF7100E6785B}" type="slidenum">
              <a:rPr lang="hu-HU" sz="1300">
                <a:solidFill>
                  <a:srgbClr val="000000"/>
                </a:solidFill>
                <a:latin typeface="DejaVu Serif"/>
              </a:rPr>
              <a:t>69</a:t>
            </a:fld>
            <a:endParaRPr/>
          </a:p>
        </p:txBody>
      </p:sp>
      <p:sp>
        <p:nvSpPr>
          <p:cNvPr id="265" name="CustomShape 2"/>
          <p:cNvSpPr/>
          <p:nvPr/>
        </p:nvSpPr>
        <p:spPr>
          <a:xfrm>
            <a:off x="686435" y="4342582"/>
            <a:ext cx="5483859" cy="411152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685800" y="4343237"/>
            <a:ext cx="5484494" cy="4112836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28331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The </a:t>
            </a:r>
            <a:r>
              <a:rPr lang="hu-HU" dirty="0" err="1" smtClean="0"/>
              <a:t>regulatory</a:t>
            </a:r>
            <a:r>
              <a:rPr lang="hu-HU" dirty="0" smtClean="0"/>
              <a:t> </a:t>
            </a:r>
            <a:r>
              <a:rPr lang="hu-HU" dirty="0" err="1" smtClean="0"/>
              <a:t>network</a:t>
            </a:r>
            <a:r>
              <a:rPr lang="hu-HU" dirty="0" smtClean="0"/>
              <a:t> </a:t>
            </a:r>
            <a:r>
              <a:rPr lang="hu-HU" dirty="0" err="1" smtClean="0"/>
              <a:t>means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network</a:t>
            </a:r>
            <a:r>
              <a:rPr lang="hu-HU" dirty="0" smtClean="0"/>
              <a:t> of </a:t>
            </a:r>
            <a:r>
              <a:rPr lang="hu-HU" dirty="0" err="1" smtClean="0"/>
              <a:t>TFs</a:t>
            </a:r>
            <a:r>
              <a:rPr lang="hu-HU" baseline="0" dirty="0" smtClean="0"/>
              <a:t> and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regulated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genes</a:t>
            </a:r>
            <a:r>
              <a:rPr lang="hu-HU" baseline="0" dirty="0" smtClean="0"/>
              <a:t>,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D00E4-7A01-48FA-9F49-4178C1E78BDE}" type="slidenum">
              <a:rPr lang="hu-HU" smtClean="0"/>
              <a:t>70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448185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The </a:t>
            </a:r>
            <a:r>
              <a:rPr lang="hu-HU" dirty="0" err="1" smtClean="0"/>
              <a:t>regulatory</a:t>
            </a:r>
            <a:r>
              <a:rPr lang="hu-HU" dirty="0" smtClean="0"/>
              <a:t> </a:t>
            </a:r>
            <a:r>
              <a:rPr lang="hu-HU" dirty="0" err="1" smtClean="0"/>
              <a:t>network</a:t>
            </a:r>
            <a:r>
              <a:rPr lang="hu-HU" dirty="0" smtClean="0"/>
              <a:t> </a:t>
            </a:r>
            <a:r>
              <a:rPr lang="hu-HU" dirty="0" err="1" smtClean="0"/>
              <a:t>means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network</a:t>
            </a:r>
            <a:r>
              <a:rPr lang="hu-HU" dirty="0" smtClean="0"/>
              <a:t> of </a:t>
            </a:r>
            <a:r>
              <a:rPr lang="hu-HU" dirty="0" err="1" smtClean="0"/>
              <a:t>TFs</a:t>
            </a:r>
            <a:r>
              <a:rPr lang="hu-HU" baseline="0" dirty="0" smtClean="0"/>
              <a:t> and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regulated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genes</a:t>
            </a:r>
            <a:r>
              <a:rPr lang="hu-HU" baseline="0" dirty="0" smtClean="0"/>
              <a:t>,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D00E4-7A01-48FA-9F49-4178C1E78BDE}" type="slidenum">
              <a:rPr lang="hu-HU" smtClean="0"/>
              <a:t>71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441237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The </a:t>
            </a:r>
            <a:r>
              <a:rPr lang="hu-HU" dirty="0" err="1" smtClean="0"/>
              <a:t>regulatory</a:t>
            </a:r>
            <a:r>
              <a:rPr lang="hu-HU" dirty="0" smtClean="0"/>
              <a:t> </a:t>
            </a:r>
            <a:r>
              <a:rPr lang="hu-HU" dirty="0" err="1" smtClean="0"/>
              <a:t>network</a:t>
            </a:r>
            <a:r>
              <a:rPr lang="hu-HU" dirty="0" smtClean="0"/>
              <a:t> </a:t>
            </a:r>
            <a:r>
              <a:rPr lang="hu-HU" dirty="0" err="1" smtClean="0"/>
              <a:t>means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network</a:t>
            </a:r>
            <a:r>
              <a:rPr lang="hu-HU" dirty="0" smtClean="0"/>
              <a:t> of </a:t>
            </a:r>
            <a:r>
              <a:rPr lang="hu-HU" dirty="0" err="1" smtClean="0"/>
              <a:t>TFs</a:t>
            </a:r>
            <a:r>
              <a:rPr lang="hu-HU" baseline="0" dirty="0" smtClean="0"/>
              <a:t> and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regulated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genes</a:t>
            </a:r>
            <a:r>
              <a:rPr lang="hu-HU" baseline="0" dirty="0" smtClean="0"/>
              <a:t>,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D00E4-7A01-48FA-9F49-4178C1E78BDE}" type="slidenum">
              <a:rPr lang="hu-HU" smtClean="0"/>
              <a:t>72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233057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The </a:t>
            </a:r>
            <a:r>
              <a:rPr lang="hu-HU" dirty="0" err="1" smtClean="0"/>
              <a:t>regulatory</a:t>
            </a:r>
            <a:r>
              <a:rPr lang="hu-HU" dirty="0" smtClean="0"/>
              <a:t> </a:t>
            </a:r>
            <a:r>
              <a:rPr lang="hu-HU" dirty="0" err="1" smtClean="0"/>
              <a:t>network</a:t>
            </a:r>
            <a:r>
              <a:rPr lang="hu-HU" dirty="0" smtClean="0"/>
              <a:t> </a:t>
            </a:r>
            <a:r>
              <a:rPr lang="hu-HU" dirty="0" err="1" smtClean="0"/>
              <a:t>means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network</a:t>
            </a:r>
            <a:r>
              <a:rPr lang="hu-HU" dirty="0" smtClean="0"/>
              <a:t> of </a:t>
            </a:r>
            <a:r>
              <a:rPr lang="hu-HU" dirty="0" err="1" smtClean="0"/>
              <a:t>TFs</a:t>
            </a:r>
            <a:r>
              <a:rPr lang="hu-HU" baseline="0" dirty="0" smtClean="0"/>
              <a:t> and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regulated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genes</a:t>
            </a:r>
            <a:r>
              <a:rPr lang="hu-HU" baseline="0" dirty="0" smtClean="0"/>
              <a:t>,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D00E4-7A01-48FA-9F49-4178C1E78BDE}" type="slidenum">
              <a:rPr lang="hu-HU" smtClean="0"/>
              <a:t>73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250677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The </a:t>
            </a:r>
            <a:r>
              <a:rPr lang="hu-HU" dirty="0" err="1" smtClean="0"/>
              <a:t>regulatory</a:t>
            </a:r>
            <a:r>
              <a:rPr lang="hu-HU" dirty="0" smtClean="0"/>
              <a:t> </a:t>
            </a:r>
            <a:r>
              <a:rPr lang="hu-HU" dirty="0" err="1" smtClean="0"/>
              <a:t>network</a:t>
            </a:r>
            <a:r>
              <a:rPr lang="hu-HU" dirty="0" smtClean="0"/>
              <a:t> </a:t>
            </a:r>
            <a:r>
              <a:rPr lang="hu-HU" dirty="0" err="1" smtClean="0"/>
              <a:t>means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network</a:t>
            </a:r>
            <a:r>
              <a:rPr lang="hu-HU" dirty="0" smtClean="0"/>
              <a:t> of </a:t>
            </a:r>
            <a:r>
              <a:rPr lang="hu-HU" dirty="0" err="1" smtClean="0"/>
              <a:t>TFs</a:t>
            </a:r>
            <a:r>
              <a:rPr lang="hu-HU" baseline="0" dirty="0" smtClean="0"/>
              <a:t> and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regulated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genes</a:t>
            </a:r>
            <a:r>
              <a:rPr lang="hu-HU" baseline="0" dirty="0" smtClean="0"/>
              <a:t>,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D00E4-7A01-48FA-9F49-4178C1E78BDE}" type="slidenum">
              <a:rPr lang="hu-HU" smtClean="0"/>
              <a:t>74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18950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The </a:t>
            </a:r>
            <a:r>
              <a:rPr lang="hu-HU" dirty="0" err="1" smtClean="0"/>
              <a:t>regulatory</a:t>
            </a:r>
            <a:r>
              <a:rPr lang="hu-HU" dirty="0" smtClean="0"/>
              <a:t> </a:t>
            </a:r>
            <a:r>
              <a:rPr lang="hu-HU" dirty="0" err="1" smtClean="0"/>
              <a:t>network</a:t>
            </a:r>
            <a:r>
              <a:rPr lang="hu-HU" dirty="0" smtClean="0"/>
              <a:t> </a:t>
            </a:r>
            <a:r>
              <a:rPr lang="hu-HU" dirty="0" err="1" smtClean="0"/>
              <a:t>means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network</a:t>
            </a:r>
            <a:r>
              <a:rPr lang="hu-HU" dirty="0" smtClean="0"/>
              <a:t> of </a:t>
            </a:r>
            <a:r>
              <a:rPr lang="hu-HU" dirty="0" err="1" smtClean="0"/>
              <a:t>TFs</a:t>
            </a:r>
            <a:r>
              <a:rPr lang="hu-HU" baseline="0" dirty="0" smtClean="0"/>
              <a:t> and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regulated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genes</a:t>
            </a:r>
            <a:r>
              <a:rPr lang="hu-HU" baseline="0" dirty="0" smtClean="0"/>
              <a:t>,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D00E4-7A01-48FA-9F49-4178C1E78BDE}" type="slidenum">
              <a:rPr lang="hu-HU" smtClean="0"/>
              <a:t>75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64864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A20A4DA-4B84-46F6-9CBB-50CF4F6B67F9}" type="slidenum">
              <a:rPr lang="hu-H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hu-HU" smtClean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60239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0B7E8-F5B6-4A4B-A4A6-32CF4507ABDD}" type="slidenum">
              <a:rPr lang="hu-HU" smtClean="0"/>
              <a:pPr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0976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0B7E8-F5B6-4A4B-A4A6-32CF4507ABDD}" type="slidenum">
              <a:rPr lang="hu-HU" smtClean="0"/>
              <a:pPr/>
              <a:t>21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38818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1C4D47C-41AA-4C9E-9D43-D2E4D5E7676C}" type="slidenum">
              <a:rPr lang="hu-H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hu-HU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smtClean="0"/>
          </a:p>
        </p:txBody>
      </p:sp>
    </p:spTree>
    <p:extLst>
      <p:ext uri="{BB962C8B-B14F-4D97-AF65-F5344CB8AC3E}">
        <p14:creationId xmlns:p14="http://schemas.microsoft.com/office/powerpoint/2010/main" val="1755881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CB4E98C-D5D6-441D-AF3F-897F87238149}" type="slidenum">
              <a:rPr lang="hu-H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hu-HU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smtClean="0"/>
          </a:p>
        </p:txBody>
      </p:sp>
    </p:spTree>
    <p:extLst>
      <p:ext uri="{BB962C8B-B14F-4D97-AF65-F5344CB8AC3E}">
        <p14:creationId xmlns:p14="http://schemas.microsoft.com/office/powerpoint/2010/main" val="371807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8F03E68-477D-47DA-801D-902DF3964325}" type="slidenum">
              <a:rPr lang="hu-H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hu-HU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smtClean="0"/>
          </a:p>
        </p:txBody>
      </p:sp>
    </p:spTree>
    <p:extLst>
      <p:ext uri="{BB962C8B-B14F-4D97-AF65-F5344CB8AC3E}">
        <p14:creationId xmlns:p14="http://schemas.microsoft.com/office/powerpoint/2010/main" val="1939983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AB0C157-E925-41C9-BB5A-479DCCD8697E}" type="slidenum">
              <a:rPr lang="hu-H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hu-HU" smtClean="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smtClean="0"/>
          </a:p>
        </p:txBody>
      </p:sp>
    </p:spTree>
    <p:extLst>
      <p:ext uri="{BB962C8B-B14F-4D97-AF65-F5344CB8AC3E}">
        <p14:creationId xmlns:p14="http://schemas.microsoft.com/office/powerpoint/2010/main" val="65228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871B-E65E-4A59-8528-8AB02011CC2A}" type="datetimeFigureOut">
              <a:rPr lang="hu-HU" smtClean="0"/>
              <a:pPr/>
              <a:t>2016. 05. 29.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B20F1-79DB-4245-9C16-0EACA70CF589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871B-E65E-4A59-8528-8AB02011CC2A}" type="datetimeFigureOut">
              <a:rPr lang="hu-HU" smtClean="0"/>
              <a:pPr/>
              <a:t>2016. 05. 29.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B20F1-79DB-4245-9C16-0EACA70CF589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871B-E65E-4A59-8528-8AB02011CC2A}" type="datetimeFigureOut">
              <a:rPr lang="hu-HU" smtClean="0"/>
              <a:pPr/>
              <a:t>2016. 05. 29.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B20F1-79DB-4245-9C16-0EACA70CF589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871B-E65E-4A59-8528-8AB02011CC2A}" type="datetimeFigureOut">
              <a:rPr lang="hu-HU" smtClean="0"/>
              <a:pPr/>
              <a:t>2016. 05. 29.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B20F1-79DB-4245-9C16-0EACA70CF589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871B-E65E-4A59-8528-8AB02011CC2A}" type="datetimeFigureOut">
              <a:rPr lang="hu-HU" smtClean="0"/>
              <a:pPr/>
              <a:t>2016. 05. 29.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B20F1-79DB-4245-9C16-0EACA70CF589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871B-E65E-4A59-8528-8AB02011CC2A}" type="datetimeFigureOut">
              <a:rPr lang="hu-HU" smtClean="0"/>
              <a:pPr/>
              <a:t>2016. 05. 29.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B20F1-79DB-4245-9C16-0EACA70CF589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871B-E65E-4A59-8528-8AB02011CC2A}" type="datetimeFigureOut">
              <a:rPr lang="hu-HU" smtClean="0"/>
              <a:pPr/>
              <a:t>2016. 05. 29.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B20F1-79DB-4245-9C16-0EACA70CF589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871B-E65E-4A59-8528-8AB02011CC2A}" type="datetimeFigureOut">
              <a:rPr lang="hu-HU" smtClean="0"/>
              <a:pPr/>
              <a:t>2016. 05. 29.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B20F1-79DB-4245-9C16-0EACA70CF589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871B-E65E-4A59-8528-8AB02011CC2A}" type="datetimeFigureOut">
              <a:rPr lang="hu-HU" smtClean="0"/>
              <a:pPr/>
              <a:t>2016. 05. 29.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B20F1-79DB-4245-9C16-0EACA70CF589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871B-E65E-4A59-8528-8AB02011CC2A}" type="datetimeFigureOut">
              <a:rPr lang="hu-HU" smtClean="0"/>
              <a:pPr/>
              <a:t>2016. 05. 29.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B20F1-79DB-4245-9C16-0EACA70CF589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871B-E65E-4A59-8528-8AB02011CC2A}" type="datetimeFigureOut">
              <a:rPr lang="hu-HU" smtClean="0"/>
              <a:pPr/>
              <a:t>2016. 05. 29.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B20F1-79DB-4245-9C16-0EACA70CF589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l="-1000" t="-1000" r="-1000" b="8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5871B-E65E-4A59-8528-8AB02011CC2A}" type="datetimeFigureOut">
              <a:rPr lang="hu-HU" smtClean="0"/>
              <a:pPr/>
              <a:t>2016. 05. 29.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B20F1-79DB-4245-9C16-0EACA70CF589}" type="slidenum">
              <a:rPr lang="hu-HU" smtClean="0"/>
              <a:pPr/>
              <a:t>‹#›</a:t>
            </a:fld>
            <a:endParaRPr 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5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eg"/><Relationship Id="rId3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jpeg"/><Relationship Id="rId5" Type="http://schemas.openxmlformats.org/officeDocument/2006/relationships/image" Target="../media/image29.jpeg"/><Relationship Id="rId6" Type="http://schemas.openxmlformats.org/officeDocument/2006/relationships/image" Target="../media/image30.jpeg"/><Relationship Id="rId7" Type="http://schemas.openxmlformats.org/officeDocument/2006/relationships/image" Target="../media/image31.png"/><Relationship Id="rId8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hyperlink" Target="http://networkin.info/" TargetMode="External"/><Relationship Id="rId5" Type="http://schemas.openxmlformats.org/officeDocument/2006/relationships/hyperlink" Target="http://phosphosite.org/" TargetMode="External"/><Relationship Id="rId6" Type="http://schemas.openxmlformats.org/officeDocument/2006/relationships/hyperlink" Target="http://dbptm.mbc.nctu.edu.tw/" TargetMode="External"/><Relationship Id="rId7" Type="http://schemas.openxmlformats.org/officeDocument/2006/relationships/hyperlink" Target="http://elm.eu.org/" TargetMode="External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jpeg"/><Relationship Id="rId13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jpe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jpeg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3.png"/><Relationship Id="rId12" Type="http://schemas.openxmlformats.org/officeDocument/2006/relationships/image" Target="../media/image44.png"/><Relationship Id="rId13" Type="http://schemas.openxmlformats.org/officeDocument/2006/relationships/image" Target="../media/image45.png"/><Relationship Id="rId14" Type="http://schemas.openxmlformats.org/officeDocument/2006/relationships/image" Target="../media/image46.png"/><Relationship Id="rId15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jaspar.genereg.net/" TargetMode="External"/><Relationship Id="rId4" Type="http://schemas.openxmlformats.org/officeDocument/2006/relationships/hyperlink" Target="http://cisreg.ca/cgi-bin/tfe/home.pl" TargetMode="External"/><Relationship Id="rId5" Type="http://schemas.openxmlformats.org/officeDocument/2006/relationships/hyperlink" Target="http://www.lbbc.ibb.unesp.br/htri" TargetMode="External"/><Relationship Id="rId6" Type="http://schemas.openxmlformats.org/officeDocument/2006/relationships/hyperlink" Target="http://pazar.info/" TargetMode="External"/><Relationship Id="rId7" Type="http://schemas.openxmlformats.org/officeDocument/2006/relationships/hyperlink" Target="http://mirbase.org/" TargetMode="External"/><Relationship Id="rId8" Type="http://schemas.openxmlformats.org/officeDocument/2006/relationships/hyperlink" Target="http://diana.cslab.ece.ntua.gr/mirgen" TargetMode="External"/><Relationship Id="rId9" Type="http://schemas.openxmlformats.org/officeDocument/2006/relationships/hyperlink" Target="http://mirecords.umn.edu/miRecords" TargetMode="External"/><Relationship Id="rId10" Type="http://schemas.openxmlformats.org/officeDocument/2006/relationships/hyperlink" Target="http://www.microrna.gr/tarbase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Relationship Id="rId3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Relationship Id="rId3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Relationship Id="rId3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Relationship Id="rId3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Relationship Id="rId3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Relationship Id="rId3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Relationship Id="rId3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4" Type="http://schemas.openxmlformats.org/officeDocument/2006/relationships/image" Target="../media/image64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66.jpeg"/><Relationship Id="rId5" Type="http://schemas.openxmlformats.org/officeDocument/2006/relationships/image" Target="../media/image67.png"/><Relationship Id="rId6" Type="http://schemas.microsoft.com/office/2007/relationships/hdphoto" Target="../media/hdphoto2.wdp"/><Relationship Id="rId7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eg"/><Relationship Id="rId3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66.jpeg"/><Relationship Id="rId5" Type="http://schemas.openxmlformats.org/officeDocument/2006/relationships/image" Target="../media/image67.png"/><Relationship Id="rId6" Type="http://schemas.microsoft.com/office/2007/relationships/hdphoto" Target="../media/hdphoto2.wdp"/><Relationship Id="rId7" Type="http://schemas.openxmlformats.org/officeDocument/2006/relationships/image" Target="../media/image68.jpeg"/><Relationship Id="rId8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78.png"/><Relationship Id="rId5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3.png"/><Relationship Id="rId5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3068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ím 5"/>
          <p:cNvSpPr>
            <a:spLocks noGrp="1"/>
          </p:cNvSpPr>
          <p:nvPr>
            <p:ph type="ctrTitle"/>
          </p:nvPr>
        </p:nvSpPr>
        <p:spPr>
          <a:xfrm>
            <a:off x="683568" y="144016"/>
            <a:ext cx="8136904" cy="2852936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GB" sz="6000" b="1" dirty="0" smtClean="0">
                <a:solidFill>
                  <a:schemeClr val="bg1"/>
                </a:solidFill>
              </a:rPr>
              <a:t>Pulling it all together</a:t>
            </a:r>
            <a:r>
              <a:rPr lang="hu-HU" sz="6000" b="1" dirty="0" smtClean="0">
                <a:solidFill>
                  <a:schemeClr val="bg1"/>
                </a:solidFill>
              </a:rPr>
              <a:t/>
            </a:r>
            <a:br>
              <a:rPr lang="hu-HU" sz="6000" b="1" dirty="0" smtClean="0">
                <a:solidFill>
                  <a:schemeClr val="bg1"/>
                </a:solidFill>
              </a:rPr>
            </a:br>
            <a:r>
              <a:rPr lang="hu-HU" dirty="0" smtClean="0">
                <a:solidFill>
                  <a:schemeClr val="bg1"/>
                </a:solidFill>
              </a:rPr>
              <a:t>From protein sequences </a:t>
            </a:r>
            <a:br>
              <a:rPr lang="hu-HU" dirty="0" smtClean="0">
                <a:solidFill>
                  <a:schemeClr val="bg1"/>
                </a:solidFill>
              </a:rPr>
            </a:br>
            <a:r>
              <a:rPr lang="hu-HU" dirty="0" smtClean="0">
                <a:solidFill>
                  <a:schemeClr val="bg1"/>
                </a:solidFill>
              </a:rPr>
              <a:t>to PPI networks and beyond</a:t>
            </a:r>
            <a:endParaRPr lang="hu-HU" sz="3600" dirty="0">
              <a:solidFill>
                <a:schemeClr val="bg1"/>
              </a:solidFill>
            </a:endParaRPr>
          </a:p>
        </p:txBody>
      </p:sp>
      <p:sp>
        <p:nvSpPr>
          <p:cNvPr id="13" name="Alcím 2"/>
          <p:cNvSpPr>
            <a:spLocks noGrp="1"/>
          </p:cNvSpPr>
          <p:nvPr/>
        </p:nvSpPr>
        <p:spPr>
          <a:xfrm>
            <a:off x="1682052" y="3501008"/>
            <a:ext cx="6400800" cy="4320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 smtClean="0">
                <a:solidFill>
                  <a:schemeClr val="tx2"/>
                </a:solidFill>
              </a:rPr>
              <a:t>Tamás Korcsmáros</a:t>
            </a:r>
          </a:p>
        </p:txBody>
      </p:sp>
      <p:pic>
        <p:nvPicPr>
          <p:cNvPr id="23" name="Picture 2" descr="http://www.tgac.ac.uk/v2images/tgac_logo_si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290176"/>
            <a:ext cx="3315655" cy="92009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452" y="5290176"/>
            <a:ext cx="3804527" cy="1197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144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971550" y="73025"/>
            <a:ext cx="8208963" cy="6669088"/>
            <a:chOff x="612" y="119"/>
            <a:chExt cx="5171" cy="4201"/>
          </a:xfrm>
        </p:grpSpPr>
        <p:sp>
          <p:nvSpPr>
            <p:cNvPr id="15367" name="Rectangle 17"/>
            <p:cNvSpPr>
              <a:spLocks noChangeArrowheads="1"/>
            </p:cNvSpPr>
            <p:nvPr/>
          </p:nvSpPr>
          <p:spPr bwMode="auto">
            <a:xfrm>
              <a:off x="612" y="119"/>
              <a:ext cx="4491" cy="420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99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u-HU">
                <a:latin typeface="Calibri" pitchFamily="34" charset="0"/>
              </a:endParaRPr>
            </a:p>
          </p:txBody>
        </p:sp>
        <p:pic>
          <p:nvPicPr>
            <p:cNvPr id="15368" name="Picture 18" descr="2c_white"/>
            <p:cNvPicPr>
              <a:picLocks noChangeAspect="1" noChangeArrowheads="1"/>
            </p:cNvPicPr>
            <p:nvPr/>
          </p:nvPicPr>
          <p:blipFill>
            <a:blip r:embed="rId2" cstate="print"/>
            <a:srcRect l="3952" t="2769" r="2969" b="3281"/>
            <a:stretch>
              <a:fillRect/>
            </a:stretch>
          </p:blipFill>
          <p:spPr bwMode="auto">
            <a:xfrm>
              <a:off x="839" y="288"/>
              <a:ext cx="3991" cy="3777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</p:pic>
        <p:sp>
          <p:nvSpPr>
            <p:cNvPr id="15369" name="Text Box 19"/>
            <p:cNvSpPr txBox="1">
              <a:spLocks noChangeArrowheads="1"/>
            </p:cNvSpPr>
            <p:nvPr/>
          </p:nvSpPr>
          <p:spPr bwMode="auto">
            <a:xfrm>
              <a:off x="2382" y="119"/>
              <a:ext cx="122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hu-HU" sz="2000">
                  <a:latin typeface="Calibri" pitchFamily="34" charset="0"/>
                </a:rPr>
                <a:t>EGF/MAPK</a:t>
              </a:r>
            </a:p>
          </p:txBody>
        </p:sp>
        <p:sp>
          <p:nvSpPr>
            <p:cNvPr id="15370" name="Text Box 20"/>
            <p:cNvSpPr txBox="1">
              <a:spLocks noChangeArrowheads="1"/>
            </p:cNvSpPr>
            <p:nvPr/>
          </p:nvSpPr>
          <p:spPr bwMode="auto">
            <a:xfrm>
              <a:off x="4150" y="618"/>
              <a:ext cx="122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hu-HU" sz="2000">
                  <a:latin typeface="Calibri" pitchFamily="34" charset="0"/>
                </a:rPr>
                <a:t>NHR</a:t>
              </a:r>
            </a:p>
          </p:txBody>
        </p:sp>
        <p:sp>
          <p:nvSpPr>
            <p:cNvPr id="15371" name="Text Box 21"/>
            <p:cNvSpPr txBox="1">
              <a:spLocks noChangeArrowheads="1"/>
            </p:cNvSpPr>
            <p:nvPr/>
          </p:nvSpPr>
          <p:spPr bwMode="auto">
            <a:xfrm>
              <a:off x="4559" y="2387"/>
              <a:ext cx="1224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hu-HU" sz="2000">
                  <a:latin typeface="Calibri" pitchFamily="34" charset="0"/>
                </a:rPr>
                <a:t>JAK/</a:t>
              </a:r>
              <a:br>
                <a:rPr lang="hu-HU" sz="2000">
                  <a:latin typeface="Calibri" pitchFamily="34" charset="0"/>
                </a:rPr>
              </a:br>
              <a:r>
                <a:rPr lang="hu-HU" sz="2000">
                  <a:latin typeface="Calibri" pitchFamily="34" charset="0"/>
                </a:rPr>
                <a:t>STAT</a:t>
              </a:r>
            </a:p>
          </p:txBody>
        </p:sp>
        <p:sp>
          <p:nvSpPr>
            <p:cNvPr id="15372" name="Text Box 22"/>
            <p:cNvSpPr txBox="1">
              <a:spLocks noChangeArrowheads="1"/>
            </p:cNvSpPr>
            <p:nvPr/>
          </p:nvSpPr>
          <p:spPr bwMode="auto">
            <a:xfrm>
              <a:off x="4195" y="3430"/>
              <a:ext cx="122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hu-HU" sz="2000">
                  <a:latin typeface="Calibri" pitchFamily="34" charset="0"/>
                </a:rPr>
                <a:t>Hedgehog</a:t>
              </a:r>
            </a:p>
          </p:txBody>
        </p:sp>
        <p:sp>
          <p:nvSpPr>
            <p:cNvPr id="15373" name="Text Box 23"/>
            <p:cNvSpPr txBox="1">
              <a:spLocks noChangeArrowheads="1"/>
            </p:cNvSpPr>
            <p:nvPr/>
          </p:nvSpPr>
          <p:spPr bwMode="auto">
            <a:xfrm>
              <a:off x="2517" y="4070"/>
              <a:ext cx="59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hu-HU" sz="2000">
                  <a:latin typeface="Calibri" pitchFamily="34" charset="0"/>
                </a:rPr>
                <a:t>Notch</a:t>
              </a:r>
            </a:p>
          </p:txBody>
        </p:sp>
        <p:sp>
          <p:nvSpPr>
            <p:cNvPr id="15374" name="Text Box 24"/>
            <p:cNvSpPr txBox="1">
              <a:spLocks noChangeArrowheads="1"/>
            </p:cNvSpPr>
            <p:nvPr/>
          </p:nvSpPr>
          <p:spPr bwMode="auto">
            <a:xfrm>
              <a:off x="885" y="3566"/>
              <a:ext cx="122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hu-HU" sz="2000">
                  <a:latin typeface="Calibri" pitchFamily="34" charset="0"/>
                </a:rPr>
                <a:t>IGF/Insulin</a:t>
              </a:r>
            </a:p>
          </p:txBody>
        </p:sp>
        <p:sp>
          <p:nvSpPr>
            <p:cNvPr id="15375" name="Text Box 25"/>
            <p:cNvSpPr txBox="1">
              <a:spLocks noChangeArrowheads="1"/>
            </p:cNvSpPr>
            <p:nvPr/>
          </p:nvSpPr>
          <p:spPr bwMode="auto">
            <a:xfrm>
              <a:off x="612" y="2478"/>
              <a:ext cx="122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hu-HU" sz="2000">
                  <a:latin typeface="Calibri" pitchFamily="34" charset="0"/>
                </a:rPr>
                <a:t>TGF</a:t>
              </a:r>
            </a:p>
          </p:txBody>
        </p:sp>
        <p:sp>
          <p:nvSpPr>
            <p:cNvPr id="15376" name="Text Box 26"/>
            <p:cNvSpPr txBox="1">
              <a:spLocks noChangeArrowheads="1"/>
            </p:cNvSpPr>
            <p:nvPr/>
          </p:nvSpPr>
          <p:spPr bwMode="auto">
            <a:xfrm>
              <a:off x="930" y="618"/>
              <a:ext cx="122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hu-HU" sz="2000">
                  <a:latin typeface="Calibri" pitchFamily="34" charset="0"/>
                </a:rPr>
                <a:t>WNT</a:t>
              </a: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Tomi\Documents\SignaLinK\SignaLinK_leírások\Cikkek\SignaLink kéziratok\Ábrák\Nagy ábrák\Fig 4a-f_v3_HUN.jpg"/>
          <p:cNvPicPr>
            <a:picLocks noChangeAspect="1" noChangeArrowheads="1"/>
          </p:cNvPicPr>
          <p:nvPr/>
        </p:nvPicPr>
        <p:blipFill>
          <a:blip r:embed="rId2" cstate="print"/>
          <a:srcRect l="5588" t="4969" r="48184" b="67249"/>
          <a:stretch>
            <a:fillRect/>
          </a:stretch>
        </p:blipFill>
        <p:spPr bwMode="auto">
          <a:xfrm>
            <a:off x="827584" y="1268760"/>
            <a:ext cx="2808312" cy="2520280"/>
          </a:xfrm>
          <a:prstGeom prst="ellipse">
            <a:avLst/>
          </a:prstGeom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 descr="C:\Users\Tomi\Documents\SignaLinK\SignaLinK_leírások\Cikkek\SignaLink kéziratok\Ábrák\Nagy ábrák\Fig 4a-f_v3_HUN.jpg"/>
          <p:cNvPicPr>
            <a:picLocks noChangeAspect="1" noChangeArrowheads="1"/>
          </p:cNvPicPr>
          <p:nvPr/>
        </p:nvPicPr>
        <p:blipFill>
          <a:blip r:embed="rId2" cstate="print"/>
          <a:srcRect l="5588" t="33680" r="48183" b="38537"/>
          <a:stretch>
            <a:fillRect/>
          </a:stretch>
        </p:blipFill>
        <p:spPr bwMode="auto">
          <a:xfrm>
            <a:off x="5292080" y="1340768"/>
            <a:ext cx="2808312" cy="2520280"/>
          </a:xfrm>
          <a:prstGeom prst="ellipse">
            <a:avLst/>
          </a:prstGeom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2" descr="C:\Users\Tomi\Documents\SignaLinK\SignaLinK_leírások\Cikkek\SignaLink kéziratok\Ábrák\Nagy ábrák\Fig 4a-f_v3_HUN.jpg"/>
          <p:cNvPicPr>
            <a:picLocks noChangeAspect="1" noChangeArrowheads="1"/>
          </p:cNvPicPr>
          <p:nvPr/>
        </p:nvPicPr>
        <p:blipFill>
          <a:blip r:embed="rId2" cstate="print"/>
          <a:srcRect l="5588" t="61576" r="48183" b="9847"/>
          <a:stretch>
            <a:fillRect/>
          </a:stretch>
        </p:blipFill>
        <p:spPr bwMode="auto">
          <a:xfrm>
            <a:off x="827584" y="3861048"/>
            <a:ext cx="2808312" cy="2592288"/>
          </a:xfrm>
          <a:prstGeom prst="ellipse">
            <a:avLst/>
          </a:prstGeom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Szövegdoboz 9"/>
          <p:cNvSpPr txBox="1"/>
          <p:nvPr/>
        </p:nvSpPr>
        <p:spPr>
          <a:xfrm>
            <a:off x="0" y="6516052"/>
            <a:ext cx="421196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hu-HU" dirty="0" smtClean="0"/>
              <a:t>Korcsmaros </a:t>
            </a:r>
            <a:r>
              <a:rPr lang="hu-HU" i="1" dirty="0" smtClean="0"/>
              <a:t>et </a:t>
            </a:r>
            <a:r>
              <a:rPr lang="hu-HU" i="1" dirty="0" err="1" smtClean="0"/>
              <a:t>al</a:t>
            </a:r>
            <a:r>
              <a:rPr lang="hu-HU" i="1" dirty="0" smtClean="0"/>
              <a:t>.</a:t>
            </a:r>
            <a:r>
              <a:rPr lang="hu-HU" dirty="0" smtClean="0"/>
              <a:t>, </a:t>
            </a:r>
            <a:r>
              <a:rPr lang="hu-HU" dirty="0" err="1" smtClean="0"/>
              <a:t>Bioinformatics</a:t>
            </a:r>
            <a:r>
              <a:rPr lang="hu-HU" dirty="0" smtClean="0"/>
              <a:t> (2010)</a:t>
            </a:r>
            <a:endParaRPr lang="hu-HU" dirty="0"/>
          </a:p>
        </p:txBody>
      </p:sp>
      <p:sp>
        <p:nvSpPr>
          <p:cNvPr id="11" name="Cím 1"/>
          <p:cNvSpPr txBox="1">
            <a:spLocks/>
          </p:cNvSpPr>
          <p:nvPr/>
        </p:nvSpPr>
        <p:spPr>
          <a:xfrm>
            <a:off x="0" y="44624"/>
            <a:ext cx="9144000" cy="85496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Cross-talk</a:t>
            </a:r>
            <a:r>
              <a:rPr kumimoji="0" lang="hu-HU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 </a:t>
            </a:r>
            <a:r>
              <a:rPr kumimoji="0" lang="hu-HU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networks</a:t>
            </a:r>
            <a:r>
              <a:rPr kumimoji="0" lang="hu-HU" sz="36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 </a:t>
            </a:r>
            <a:r>
              <a:rPr kumimoji="0" lang="hu-HU" sz="3600" b="0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in</a:t>
            </a:r>
            <a:r>
              <a:rPr kumimoji="0" lang="hu-HU" sz="36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 3 </a:t>
            </a:r>
            <a:r>
              <a:rPr kumimoji="0" lang="hu-HU" sz="3600" b="0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metazoans</a:t>
            </a:r>
            <a:endParaRPr kumimoji="0" lang="hu-HU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tantia" pitchFamily="18" charset="0"/>
              <a:ea typeface="+mj-ea"/>
              <a:cs typeface="+mj-cs"/>
            </a:endParaRPr>
          </a:p>
        </p:txBody>
      </p:sp>
      <p:sp>
        <p:nvSpPr>
          <p:cNvPr id="12" name="Szövegdoboz 11"/>
          <p:cNvSpPr txBox="1"/>
          <p:nvPr/>
        </p:nvSpPr>
        <p:spPr>
          <a:xfrm>
            <a:off x="2771800" y="1484784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dirty="0" smtClean="0">
                <a:solidFill>
                  <a:schemeClr val="bg1"/>
                </a:solidFill>
              </a:rPr>
              <a:t>NHR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15" name="Picture 7" descr="Drosophila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8244408" y="2132856"/>
            <a:ext cx="670217" cy="701976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8" descr="kukac_feket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2132856"/>
            <a:ext cx="407754" cy="611839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6" descr="Vesalius_VeinMan_black"/>
          <p:cNvPicPr>
            <a:picLocks noChangeAspect="1" noChangeArrowheads="1"/>
          </p:cNvPicPr>
          <p:nvPr/>
        </p:nvPicPr>
        <p:blipFill>
          <a:blip r:embed="rId5" cstate="print"/>
          <a:srcRect l="14247" r="18954"/>
          <a:stretch>
            <a:fillRect/>
          </a:stretch>
        </p:blipFill>
        <p:spPr bwMode="auto">
          <a:xfrm>
            <a:off x="179512" y="4725144"/>
            <a:ext cx="504056" cy="78665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" name="Csoportba foglalás 16"/>
          <p:cNvGrpSpPr/>
          <p:nvPr/>
        </p:nvGrpSpPr>
        <p:grpSpPr>
          <a:xfrm>
            <a:off x="4427984" y="4653136"/>
            <a:ext cx="4104456" cy="1512168"/>
            <a:chOff x="4427984" y="4653136"/>
            <a:chExt cx="4104456" cy="1512168"/>
          </a:xfrm>
          <a:solidFill>
            <a:schemeClr val="bg1"/>
          </a:solidFill>
        </p:grpSpPr>
        <p:pic>
          <p:nvPicPr>
            <p:cNvPr id="9" name="Picture 2" descr="C:\Users\Tomi\Documents\SignaLinK\SignaLinK_leírások\Cikkek\SignaLink kéziratok\Ábrák\Nagy ábrák\Fig 4a-f_v3_HUN.jpg"/>
            <p:cNvPicPr>
              <a:picLocks noChangeAspect="1" noChangeArrowheads="1"/>
            </p:cNvPicPr>
            <p:nvPr/>
          </p:nvPicPr>
          <p:blipFill>
            <a:blip r:embed="rId2" cstate="print"/>
            <a:srcRect l="3870" t="90082" r="43371" b="-3100"/>
            <a:stretch>
              <a:fillRect/>
            </a:stretch>
          </p:blipFill>
          <p:spPr bwMode="auto">
            <a:xfrm>
              <a:off x="4427984" y="4653136"/>
              <a:ext cx="4104456" cy="1512168"/>
            </a:xfrm>
            <a:prstGeom prst="rect">
              <a:avLst/>
            </a:prstGeom>
            <a:grpFill/>
            <a:ln w="127000" cap="rnd">
              <a:solidFill>
                <a:srgbClr val="00B050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13" name="Szövegdoboz 12"/>
            <p:cNvSpPr txBox="1"/>
            <p:nvPr/>
          </p:nvSpPr>
          <p:spPr>
            <a:xfrm>
              <a:off x="4499992" y="4797152"/>
              <a:ext cx="1584176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hu-HU" sz="1600" b="1" dirty="0" smtClean="0"/>
                <a:t>Nr. of </a:t>
              </a:r>
              <a:r>
                <a:rPr lang="hu-HU" sz="1600" b="1" dirty="0" err="1" smtClean="0"/>
                <a:t>proteins</a:t>
              </a:r>
              <a:endParaRPr lang="hu-HU" sz="1600" b="1" dirty="0"/>
            </a:p>
          </p:txBody>
        </p:sp>
        <p:sp>
          <p:nvSpPr>
            <p:cNvPr id="14" name="Szövegdoboz 13"/>
            <p:cNvSpPr txBox="1"/>
            <p:nvPr/>
          </p:nvSpPr>
          <p:spPr>
            <a:xfrm>
              <a:off x="4499992" y="5373216"/>
              <a:ext cx="1584176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hu-HU" sz="1600" b="1" dirty="0" smtClean="0"/>
                <a:t>Nr. of </a:t>
              </a:r>
              <a:r>
                <a:rPr lang="hu-HU" sz="1600" b="1" dirty="0" err="1" smtClean="0"/>
                <a:t>cross-talks</a:t>
              </a:r>
              <a:endParaRPr lang="hu-HU" sz="1600" b="1" dirty="0"/>
            </a:p>
          </p:txBody>
        </p:sp>
      </p:grp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Tomi\Documents\SignaLinK\SignaLinK_leírások\Cikkek\SignaLink kéziratok\Ábrák\Nagy ábrák\Fig 4a-f_v3_HUN.jpg"/>
          <p:cNvPicPr>
            <a:picLocks noChangeAspect="1" noChangeArrowheads="1"/>
          </p:cNvPicPr>
          <p:nvPr/>
        </p:nvPicPr>
        <p:blipFill>
          <a:blip r:embed="rId2" cstate="print"/>
          <a:srcRect l="54018" t="62080" r="2726" b="10478"/>
          <a:stretch>
            <a:fillRect/>
          </a:stretch>
        </p:blipFill>
        <p:spPr bwMode="auto">
          <a:xfrm>
            <a:off x="827584" y="3861048"/>
            <a:ext cx="2736304" cy="2592288"/>
          </a:xfrm>
          <a:prstGeom prst="ellipse">
            <a:avLst/>
          </a:prstGeom>
          <a:noFill/>
          <a:ln w="9525">
            <a:noFill/>
            <a:miter lim="800000"/>
            <a:headEnd/>
            <a:tailEnd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2" descr="C:\Users\Tomi\Documents\SignaLinK\SignaLinK_leírások\Cikkek\SignaLink kéziratok\Ábrák\Nagy ábrák\Fig 4a-f_v3_HUN.jpg"/>
          <p:cNvPicPr>
            <a:picLocks noChangeAspect="1" noChangeArrowheads="1"/>
          </p:cNvPicPr>
          <p:nvPr/>
        </p:nvPicPr>
        <p:blipFill>
          <a:blip r:embed="rId2" cstate="print"/>
          <a:srcRect l="54018" t="34782" r="2726" b="39022"/>
          <a:stretch>
            <a:fillRect/>
          </a:stretch>
        </p:blipFill>
        <p:spPr bwMode="auto">
          <a:xfrm>
            <a:off x="5292080" y="1340768"/>
            <a:ext cx="2736304" cy="2474457"/>
          </a:xfrm>
          <a:prstGeom prst="ellipse">
            <a:avLst/>
          </a:prstGeom>
          <a:noFill/>
          <a:ln w="9525">
            <a:noFill/>
            <a:miter lim="800000"/>
            <a:headEnd/>
            <a:tailEnd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Szövegdoboz 9"/>
          <p:cNvSpPr txBox="1"/>
          <p:nvPr/>
        </p:nvSpPr>
        <p:spPr>
          <a:xfrm>
            <a:off x="0" y="6516052"/>
            <a:ext cx="421196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hu-HU" dirty="0" smtClean="0"/>
              <a:t>Korcsmaros </a:t>
            </a:r>
            <a:r>
              <a:rPr lang="hu-HU" i="1" dirty="0" smtClean="0"/>
              <a:t>et </a:t>
            </a:r>
            <a:r>
              <a:rPr lang="hu-HU" i="1" dirty="0" err="1" smtClean="0"/>
              <a:t>al</a:t>
            </a:r>
            <a:r>
              <a:rPr lang="hu-HU" i="1" dirty="0" smtClean="0"/>
              <a:t>.</a:t>
            </a:r>
            <a:r>
              <a:rPr lang="hu-HU" dirty="0" smtClean="0"/>
              <a:t>, </a:t>
            </a:r>
            <a:r>
              <a:rPr lang="hu-HU" dirty="0" err="1" smtClean="0"/>
              <a:t>Bioinformatics</a:t>
            </a:r>
            <a:r>
              <a:rPr lang="hu-HU" dirty="0" smtClean="0"/>
              <a:t> (2010)</a:t>
            </a:r>
            <a:endParaRPr lang="hu-HU" dirty="0"/>
          </a:p>
        </p:txBody>
      </p:sp>
      <p:sp>
        <p:nvSpPr>
          <p:cNvPr id="11" name="Cím 1"/>
          <p:cNvSpPr txBox="1">
            <a:spLocks/>
          </p:cNvSpPr>
          <p:nvPr/>
        </p:nvSpPr>
        <p:spPr>
          <a:xfrm>
            <a:off x="0" y="44624"/>
            <a:ext cx="9144000" cy="854968"/>
          </a:xfrm>
          <a:prstGeom prst="rect">
            <a:avLst/>
          </a:prstGeom>
        </p:spPr>
        <p:txBody>
          <a:bodyPr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hu-HU" sz="3600" dirty="0" err="1" smtClean="0">
                <a:solidFill>
                  <a:schemeClr val="bg1"/>
                </a:solidFill>
                <a:latin typeface="Constantia" pitchFamily="18" charset="0"/>
              </a:rPr>
              <a:t>Detailed</a:t>
            </a:r>
            <a:r>
              <a:rPr lang="hu-HU" sz="3600" dirty="0" smtClean="0">
                <a:solidFill>
                  <a:schemeClr val="bg1"/>
                </a:solidFill>
                <a:latin typeface="Constantia" pitchFamily="18" charset="0"/>
              </a:rPr>
              <a:t> cross-talk </a:t>
            </a:r>
            <a:r>
              <a:rPr lang="hu-HU" sz="3600" dirty="0" err="1" smtClean="0">
                <a:solidFill>
                  <a:schemeClr val="bg1"/>
                </a:solidFill>
                <a:latin typeface="Constantia" pitchFamily="18" charset="0"/>
              </a:rPr>
              <a:t>networks</a:t>
            </a:r>
            <a:r>
              <a:rPr lang="hu-HU" sz="3600" dirty="0" smtClean="0">
                <a:solidFill>
                  <a:schemeClr val="bg1"/>
                </a:solidFill>
                <a:latin typeface="Constantia" pitchFamily="18" charset="0"/>
              </a:rPr>
              <a:t> </a:t>
            </a:r>
            <a:r>
              <a:rPr lang="hu-HU" sz="3600" dirty="0" err="1" smtClean="0">
                <a:solidFill>
                  <a:schemeClr val="bg1"/>
                </a:solidFill>
                <a:latin typeface="Constantia" pitchFamily="18" charset="0"/>
              </a:rPr>
              <a:t>in</a:t>
            </a:r>
            <a:r>
              <a:rPr lang="hu-HU" sz="3600" dirty="0" smtClean="0">
                <a:solidFill>
                  <a:schemeClr val="bg1"/>
                </a:solidFill>
                <a:latin typeface="Constantia" pitchFamily="18" charset="0"/>
              </a:rPr>
              <a:t> 3 </a:t>
            </a:r>
            <a:r>
              <a:rPr lang="hu-HU" sz="3600" dirty="0" err="1" smtClean="0">
                <a:solidFill>
                  <a:schemeClr val="bg1"/>
                </a:solidFill>
                <a:latin typeface="Constantia" pitchFamily="18" charset="0"/>
              </a:rPr>
              <a:t>metazoans</a:t>
            </a:r>
            <a:endParaRPr lang="hu-HU" sz="3600" dirty="0" smtClean="0">
              <a:solidFill>
                <a:schemeClr val="bg1"/>
              </a:solidFill>
              <a:latin typeface="Constantia" pitchFamily="18" charset="0"/>
            </a:endParaRPr>
          </a:p>
        </p:txBody>
      </p:sp>
      <p:pic>
        <p:nvPicPr>
          <p:cNvPr id="6" name="Picture 2" descr="C:\Users\Tomi\Documents\SignaLinK\SignaLinK_leírások\Cikkek\SignaLink kéziratok\Ábrák\Nagy ábrák\Fig 4a-f_v3_HUN.jpg"/>
          <p:cNvPicPr>
            <a:picLocks noChangeAspect="1" noChangeArrowheads="1"/>
          </p:cNvPicPr>
          <p:nvPr/>
        </p:nvPicPr>
        <p:blipFill>
          <a:blip r:embed="rId2" cstate="print"/>
          <a:srcRect l="54018" t="4990" r="2415" b="67567"/>
          <a:stretch>
            <a:fillRect/>
          </a:stretch>
        </p:blipFill>
        <p:spPr bwMode="auto">
          <a:xfrm>
            <a:off x="879953" y="1196752"/>
            <a:ext cx="2755943" cy="2592288"/>
          </a:xfrm>
          <a:prstGeom prst="ellipse">
            <a:avLst/>
          </a:prstGeom>
          <a:noFill/>
          <a:ln w="9525">
            <a:noFill/>
            <a:miter lim="800000"/>
            <a:headEnd/>
            <a:tailEnd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6" descr="Vesalius_VeinMan_black"/>
          <p:cNvPicPr>
            <a:picLocks noChangeAspect="1" noChangeArrowheads="1"/>
          </p:cNvPicPr>
          <p:nvPr/>
        </p:nvPicPr>
        <p:blipFill>
          <a:blip r:embed="rId3" cstate="print"/>
          <a:srcRect l="14247" r="18954"/>
          <a:stretch>
            <a:fillRect/>
          </a:stretch>
        </p:blipFill>
        <p:spPr bwMode="auto">
          <a:xfrm>
            <a:off x="179512" y="4725144"/>
            <a:ext cx="504056" cy="78665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7" descr="Drosophila"/>
          <p:cNvPicPr>
            <a:picLocks noChangeAspect="1" noChangeArrowheads="1"/>
          </p:cNvPicPr>
          <p:nvPr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>
            <a:off x="8244408" y="2132856"/>
            <a:ext cx="670217" cy="701976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8" descr="kukac_feket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2132856"/>
            <a:ext cx="407754" cy="611839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" name="Csoportba foglalás 27"/>
          <p:cNvGrpSpPr/>
          <p:nvPr/>
        </p:nvGrpSpPr>
        <p:grpSpPr>
          <a:xfrm>
            <a:off x="4879641" y="5028259"/>
            <a:ext cx="3508783" cy="1224136"/>
            <a:chOff x="4879641" y="5028259"/>
            <a:chExt cx="3508783" cy="1224136"/>
          </a:xfrm>
        </p:grpSpPr>
        <p:pic>
          <p:nvPicPr>
            <p:cNvPr id="9" name="Picture 2" descr="C:\Users\Tomi\Documents\SignaLinK\SignaLinK_leírások\Cikkek\SignaLink kéziratok\Ábrák\Nagy ábrák\Fig 4a-f_v3_HUN.jpg"/>
            <p:cNvPicPr>
              <a:picLocks noChangeAspect="1" noChangeArrowheads="1"/>
            </p:cNvPicPr>
            <p:nvPr/>
          </p:nvPicPr>
          <p:blipFill>
            <a:blip r:embed="rId2" cstate="print"/>
            <a:srcRect l="60860" t="89983" b="871"/>
            <a:stretch>
              <a:fillRect/>
            </a:stretch>
          </p:blipFill>
          <p:spPr bwMode="auto">
            <a:xfrm>
              <a:off x="4879641" y="5028259"/>
              <a:ext cx="3508783" cy="1224136"/>
            </a:xfrm>
            <a:prstGeom prst="rect">
              <a:avLst/>
            </a:prstGeom>
            <a:ln w="127000" cap="rnd">
              <a:solidFill>
                <a:srgbClr val="00B050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22" name="Szövegdoboz 21"/>
            <p:cNvSpPr txBox="1"/>
            <p:nvPr/>
          </p:nvSpPr>
          <p:spPr>
            <a:xfrm>
              <a:off x="6732240" y="5528265"/>
              <a:ext cx="158417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hu-HU" sz="1200" b="1" dirty="0" err="1" smtClean="0"/>
                <a:t>transcription</a:t>
              </a:r>
              <a:r>
                <a:rPr lang="hu-HU" sz="1200" b="1" dirty="0" smtClean="0"/>
                <a:t> </a:t>
              </a:r>
              <a:r>
                <a:rPr lang="hu-HU" sz="1200" b="1" dirty="0" err="1" smtClean="0"/>
                <a:t>factor</a:t>
              </a:r>
              <a:endParaRPr lang="hu-HU" sz="1200" b="1" dirty="0"/>
            </a:p>
          </p:txBody>
        </p:sp>
        <p:sp>
          <p:nvSpPr>
            <p:cNvPr id="23" name="Szövegdoboz 22"/>
            <p:cNvSpPr txBox="1"/>
            <p:nvPr/>
          </p:nvSpPr>
          <p:spPr>
            <a:xfrm>
              <a:off x="6732240" y="5157192"/>
              <a:ext cx="158417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hu-HU" sz="1200" b="1" dirty="0" err="1" smtClean="0"/>
                <a:t>co-factor</a:t>
              </a:r>
              <a:endParaRPr lang="hu-HU" sz="1200" b="1" dirty="0"/>
            </a:p>
          </p:txBody>
        </p:sp>
        <p:sp>
          <p:nvSpPr>
            <p:cNvPr id="24" name="Szövegdoboz 23"/>
            <p:cNvSpPr txBox="1"/>
            <p:nvPr/>
          </p:nvSpPr>
          <p:spPr>
            <a:xfrm>
              <a:off x="6732240" y="5888305"/>
              <a:ext cx="158417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hu-HU" sz="1200" b="1" dirty="0" err="1" smtClean="0"/>
                <a:t>other</a:t>
              </a:r>
              <a:endParaRPr lang="hu-HU" sz="1200" b="1" dirty="0"/>
            </a:p>
          </p:txBody>
        </p:sp>
        <p:sp>
          <p:nvSpPr>
            <p:cNvPr id="25" name="Szövegdoboz 24"/>
            <p:cNvSpPr txBox="1"/>
            <p:nvPr/>
          </p:nvSpPr>
          <p:spPr>
            <a:xfrm>
              <a:off x="5364088" y="5888305"/>
              <a:ext cx="100811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hu-HU" sz="1200" b="1" dirty="0" err="1" smtClean="0"/>
                <a:t>mediator</a:t>
              </a:r>
              <a:endParaRPr lang="hu-HU" sz="1200" b="1" dirty="0"/>
            </a:p>
          </p:txBody>
        </p:sp>
        <p:sp>
          <p:nvSpPr>
            <p:cNvPr id="26" name="Szövegdoboz 25"/>
            <p:cNvSpPr txBox="1"/>
            <p:nvPr/>
          </p:nvSpPr>
          <p:spPr>
            <a:xfrm>
              <a:off x="5364088" y="5517232"/>
              <a:ext cx="100811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hu-HU" sz="1200" b="1" dirty="0" smtClean="0"/>
                <a:t>receptor</a:t>
              </a:r>
              <a:endParaRPr lang="hu-HU" sz="1200" b="1" dirty="0"/>
            </a:p>
          </p:txBody>
        </p:sp>
        <p:sp>
          <p:nvSpPr>
            <p:cNvPr id="27" name="Szövegdoboz 26"/>
            <p:cNvSpPr txBox="1"/>
            <p:nvPr/>
          </p:nvSpPr>
          <p:spPr>
            <a:xfrm>
              <a:off x="5364088" y="5168225"/>
              <a:ext cx="100811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hu-HU" sz="1200" b="1" dirty="0" err="1" smtClean="0"/>
                <a:t>ligand</a:t>
              </a:r>
              <a:endParaRPr lang="hu-HU" sz="1200" b="1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1"/>
          <p:cNvSpPr txBox="1">
            <a:spLocks/>
          </p:cNvSpPr>
          <p:nvPr/>
        </p:nvSpPr>
        <p:spPr>
          <a:xfrm>
            <a:off x="0" y="44624"/>
            <a:ext cx="9144000" cy="854968"/>
          </a:xfrm>
          <a:prstGeom prst="rect">
            <a:avLst/>
          </a:prstGeom>
        </p:spPr>
        <p:txBody>
          <a:bodyPr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kumimoji="0" lang="hu-HU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Visualizing</a:t>
            </a:r>
            <a:r>
              <a:rPr kumimoji="0" lang="hu-HU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 cross-talk</a:t>
            </a:r>
            <a:r>
              <a:rPr kumimoji="0" lang="hu-HU" sz="36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 e</a:t>
            </a:r>
            <a:r>
              <a:rPr lang="hu-HU" sz="3600" dirty="0" err="1" smtClean="0">
                <a:solidFill>
                  <a:schemeClr val="bg1"/>
                </a:solidFill>
                <a:latin typeface="Constantia" pitchFamily="18" charset="0"/>
              </a:rPr>
              <a:t>xpressions</a:t>
            </a:r>
            <a:endParaRPr kumimoji="0" lang="hu-HU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tantia" pitchFamily="18" charset="0"/>
              <a:ea typeface="+mj-ea"/>
              <a:cs typeface="+mj-cs"/>
            </a:endParaRPr>
          </a:p>
        </p:txBody>
      </p:sp>
      <p:grpSp>
        <p:nvGrpSpPr>
          <p:cNvPr id="2" name="Csoportba foglalás 11"/>
          <p:cNvGrpSpPr/>
          <p:nvPr/>
        </p:nvGrpSpPr>
        <p:grpSpPr>
          <a:xfrm>
            <a:off x="1259632" y="1052736"/>
            <a:ext cx="3528392" cy="2952328"/>
            <a:chOff x="683568" y="1772816"/>
            <a:chExt cx="2802636" cy="2465832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pic>
          <p:nvPicPr>
            <p:cNvPr id="6" name="Kép 5" descr="Fig 5ab copy.jpg"/>
            <p:cNvPicPr>
              <a:picLocks noChangeAspect="1"/>
            </p:cNvPicPr>
            <p:nvPr/>
          </p:nvPicPr>
          <p:blipFill>
            <a:blip r:embed="rId2" cstate="print"/>
            <a:srcRect r="50000"/>
            <a:stretch>
              <a:fillRect/>
            </a:stretch>
          </p:blipFill>
          <p:spPr>
            <a:xfrm>
              <a:off x="683568" y="1772816"/>
              <a:ext cx="2802636" cy="2465832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8" name="Téglalap 7"/>
            <p:cNvSpPr/>
            <p:nvPr/>
          </p:nvSpPr>
          <p:spPr>
            <a:xfrm>
              <a:off x="755576" y="1844824"/>
              <a:ext cx="216024" cy="21602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3" name="Csoportba foglalás 12"/>
          <p:cNvGrpSpPr/>
          <p:nvPr/>
        </p:nvGrpSpPr>
        <p:grpSpPr>
          <a:xfrm>
            <a:off x="5364088" y="2420888"/>
            <a:ext cx="3521246" cy="2952328"/>
            <a:chOff x="5004048" y="2996952"/>
            <a:chExt cx="2796960" cy="2465832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pic>
          <p:nvPicPr>
            <p:cNvPr id="7" name="Kép 6" descr="Fig 5ab copy.jpg"/>
            <p:cNvPicPr>
              <a:picLocks noChangeAspect="1"/>
            </p:cNvPicPr>
            <p:nvPr/>
          </p:nvPicPr>
          <p:blipFill>
            <a:blip r:embed="rId2" cstate="print"/>
            <a:srcRect l="50101"/>
            <a:stretch>
              <a:fillRect/>
            </a:stretch>
          </p:blipFill>
          <p:spPr>
            <a:xfrm>
              <a:off x="5004048" y="2996952"/>
              <a:ext cx="2796960" cy="2465832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9" name="Téglalap 8"/>
            <p:cNvSpPr/>
            <p:nvPr/>
          </p:nvSpPr>
          <p:spPr>
            <a:xfrm>
              <a:off x="5076056" y="3068960"/>
              <a:ext cx="216024" cy="21602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pic>
        <p:nvPicPr>
          <p:cNvPr id="13" name="Picture 4" descr="embrionális átlag"/>
          <p:cNvPicPr>
            <a:picLocks noChangeAspect="1" noChangeArrowheads="1"/>
          </p:cNvPicPr>
          <p:nvPr/>
        </p:nvPicPr>
        <p:blipFill>
          <a:blip r:embed="rId3" cstate="print"/>
          <a:srcRect t="6252" r="8197" b="2050"/>
          <a:stretch>
            <a:fillRect/>
          </a:stretch>
        </p:blipFill>
        <p:spPr bwMode="auto">
          <a:xfrm>
            <a:off x="899592" y="3212976"/>
            <a:ext cx="3665862" cy="28803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Szövegdoboz 3"/>
          <p:cNvSpPr txBox="1"/>
          <p:nvPr/>
        </p:nvSpPr>
        <p:spPr>
          <a:xfrm>
            <a:off x="0" y="6516052"/>
            <a:ext cx="421196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hu-HU" dirty="0" smtClean="0"/>
              <a:t>Korcsmaros </a:t>
            </a:r>
            <a:r>
              <a:rPr lang="hu-HU" i="1" dirty="0" smtClean="0"/>
              <a:t>et </a:t>
            </a:r>
            <a:r>
              <a:rPr lang="hu-HU" i="1" dirty="0" err="1" smtClean="0"/>
              <a:t>al</a:t>
            </a:r>
            <a:r>
              <a:rPr lang="hu-HU" i="1" dirty="0" smtClean="0"/>
              <a:t>.</a:t>
            </a:r>
            <a:r>
              <a:rPr lang="hu-HU" dirty="0" smtClean="0"/>
              <a:t>, </a:t>
            </a:r>
            <a:r>
              <a:rPr lang="hu-HU" dirty="0" err="1" smtClean="0"/>
              <a:t>Bioinformatics</a:t>
            </a:r>
            <a:r>
              <a:rPr lang="hu-HU" dirty="0" smtClean="0"/>
              <a:t> (2010)</a:t>
            </a:r>
            <a:endParaRPr lang="hu-HU" dirty="0"/>
          </a:p>
        </p:txBody>
      </p:sp>
      <p:sp>
        <p:nvSpPr>
          <p:cNvPr id="11" name="Téglalap 10"/>
          <p:cNvSpPr/>
          <p:nvPr/>
        </p:nvSpPr>
        <p:spPr>
          <a:xfrm>
            <a:off x="5004048" y="764704"/>
            <a:ext cx="413995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800" dirty="0" err="1" smtClean="0"/>
              <a:t>Identification</a:t>
            </a:r>
            <a:r>
              <a:rPr lang="hu-HU" sz="2800" dirty="0" smtClean="0"/>
              <a:t> of </a:t>
            </a:r>
            <a:r>
              <a:rPr lang="hu-HU" sz="2800" dirty="0" err="1" smtClean="0"/>
              <a:t>tissue-</a:t>
            </a:r>
            <a:r>
              <a:rPr lang="hu-HU" sz="2800" dirty="0" smtClean="0"/>
              <a:t>, </a:t>
            </a:r>
            <a:r>
              <a:rPr lang="hu-HU" sz="2800" dirty="0" err="1" smtClean="0"/>
              <a:t>disease-</a:t>
            </a:r>
            <a:r>
              <a:rPr lang="hu-HU" sz="2800" dirty="0" smtClean="0"/>
              <a:t>, and </a:t>
            </a:r>
            <a:r>
              <a:rPr lang="hu-HU" sz="2800" dirty="0" err="1" smtClean="0"/>
              <a:t>cell-type</a:t>
            </a:r>
            <a:r>
              <a:rPr lang="hu-HU" sz="2800" dirty="0" smtClean="0"/>
              <a:t> </a:t>
            </a:r>
            <a:r>
              <a:rPr lang="hu-HU" sz="2800" dirty="0" err="1" smtClean="0"/>
              <a:t>specific</a:t>
            </a:r>
            <a:r>
              <a:rPr lang="hu-HU" sz="2800" dirty="0" smtClean="0"/>
              <a:t> </a:t>
            </a:r>
            <a:r>
              <a:rPr lang="hu-HU" sz="2800" dirty="0" err="1" smtClean="0"/>
              <a:t>cross-talks</a:t>
            </a:r>
            <a:endParaRPr lang="hu-HU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zövegdoboz 21"/>
          <p:cNvSpPr txBox="1"/>
          <p:nvPr/>
        </p:nvSpPr>
        <p:spPr>
          <a:xfrm>
            <a:off x="2627784" y="5733256"/>
            <a:ext cx="2880320" cy="369332"/>
          </a:xfrm>
          <a:prstGeom prst="rect">
            <a:avLst/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hu-HU" dirty="0" err="1" smtClean="0"/>
              <a:t>Cross-talking</a:t>
            </a:r>
            <a:r>
              <a:rPr lang="hu-HU" dirty="0" smtClean="0"/>
              <a:t> </a:t>
            </a:r>
            <a:r>
              <a:rPr lang="hu-HU" dirty="0" err="1" smtClean="0"/>
              <a:t>proteins</a:t>
            </a:r>
            <a:endParaRPr lang="hu-HU" dirty="0"/>
          </a:p>
        </p:txBody>
      </p:sp>
      <p:sp>
        <p:nvSpPr>
          <p:cNvPr id="21" name="Szövegdoboz 20"/>
          <p:cNvSpPr txBox="1"/>
          <p:nvPr/>
        </p:nvSpPr>
        <p:spPr>
          <a:xfrm>
            <a:off x="2627784" y="4005064"/>
            <a:ext cx="2880320" cy="369332"/>
          </a:xfrm>
          <a:prstGeom prst="rect">
            <a:avLst/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hu-HU" dirty="0" err="1" smtClean="0"/>
              <a:t>Cross-talking</a:t>
            </a:r>
            <a:r>
              <a:rPr lang="hu-HU" dirty="0" smtClean="0"/>
              <a:t> </a:t>
            </a:r>
            <a:r>
              <a:rPr lang="hu-HU" dirty="0" err="1" smtClean="0"/>
              <a:t>pathways</a:t>
            </a:r>
            <a:endParaRPr lang="hu-HU" dirty="0"/>
          </a:p>
        </p:txBody>
      </p:sp>
      <p:sp>
        <p:nvSpPr>
          <p:cNvPr id="20" name="Szövegdoboz 19"/>
          <p:cNvSpPr txBox="1"/>
          <p:nvPr/>
        </p:nvSpPr>
        <p:spPr>
          <a:xfrm>
            <a:off x="2627784" y="2267580"/>
            <a:ext cx="2880320" cy="369332"/>
          </a:xfrm>
          <a:prstGeom prst="rect">
            <a:avLst/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hu-HU" dirty="0" smtClean="0"/>
              <a:t>Cross-talk </a:t>
            </a:r>
            <a:r>
              <a:rPr lang="hu-HU" dirty="0" err="1" smtClean="0"/>
              <a:t>network</a:t>
            </a:r>
            <a:endParaRPr lang="hu-HU" dirty="0"/>
          </a:p>
        </p:txBody>
      </p:sp>
      <p:sp>
        <p:nvSpPr>
          <p:cNvPr id="5" name="Cím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737320"/>
          </a:xfrm>
        </p:spPr>
        <p:txBody>
          <a:bodyPr>
            <a:normAutofit fontScale="90000"/>
          </a:bodyPr>
          <a:lstStyle/>
          <a:p>
            <a:r>
              <a:rPr lang="hu-HU" sz="3600" dirty="0" err="1" smtClean="0">
                <a:solidFill>
                  <a:schemeClr val="bg1"/>
                </a:solidFill>
                <a:latin typeface="Constantia" pitchFamily="18" charset="0"/>
              </a:rPr>
              <a:t>Further</a:t>
            </a:r>
            <a:r>
              <a:rPr lang="hu-HU" sz="3600" dirty="0" smtClean="0">
                <a:solidFill>
                  <a:schemeClr val="bg1"/>
                </a:solidFill>
                <a:latin typeface="Constantia" pitchFamily="18" charset="0"/>
              </a:rPr>
              <a:t> cross-talk </a:t>
            </a:r>
            <a:r>
              <a:rPr lang="hu-HU" sz="3600" dirty="0" err="1" smtClean="0">
                <a:solidFill>
                  <a:schemeClr val="bg1"/>
                </a:solidFill>
                <a:latin typeface="Constantia" pitchFamily="18" charset="0"/>
              </a:rPr>
              <a:t>analyses</a:t>
            </a:r>
            <a:r>
              <a:rPr lang="hu-HU" sz="3600" dirty="0" smtClean="0">
                <a:solidFill>
                  <a:schemeClr val="bg1"/>
                </a:solidFill>
                <a:latin typeface="Constantia" pitchFamily="18" charset="0"/>
              </a:rPr>
              <a:t> and </a:t>
            </a:r>
            <a:r>
              <a:rPr lang="hu-HU" sz="3600" dirty="0" err="1" smtClean="0">
                <a:solidFill>
                  <a:schemeClr val="bg1"/>
                </a:solidFill>
                <a:latin typeface="Constantia" pitchFamily="18" charset="0"/>
              </a:rPr>
              <a:t>visualizations</a:t>
            </a:r>
            <a:endParaRPr lang="hu-HU" dirty="0">
              <a:solidFill>
                <a:schemeClr val="bg1"/>
              </a:solidFill>
              <a:latin typeface="Constantia" pitchFamily="18" charset="0"/>
            </a:endParaRP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539552" y="1628800"/>
            <a:ext cx="1800199" cy="1728192"/>
            <a:chOff x="612" y="119"/>
            <a:chExt cx="4828" cy="4237"/>
          </a:xfrm>
        </p:grpSpPr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12" y="119"/>
              <a:ext cx="4491" cy="420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u-HU" sz="700">
                <a:latin typeface="Calibri" pitchFamily="34" charset="0"/>
              </a:endParaRPr>
            </a:p>
          </p:txBody>
        </p:sp>
        <p:pic>
          <p:nvPicPr>
            <p:cNvPr id="9" name="Picture 18" descr="2c_white"/>
            <p:cNvPicPr>
              <a:picLocks noChangeAspect="1" noChangeArrowheads="1"/>
            </p:cNvPicPr>
            <p:nvPr/>
          </p:nvPicPr>
          <p:blipFill>
            <a:blip r:embed="rId2" cstate="print"/>
            <a:srcRect l="3952" t="2769" r="2969" b="3281"/>
            <a:stretch>
              <a:fillRect/>
            </a:stretch>
          </p:blipFill>
          <p:spPr bwMode="auto">
            <a:xfrm>
              <a:off x="839" y="288"/>
              <a:ext cx="3991" cy="3777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</p:pic>
        <p:sp>
          <p:nvSpPr>
            <p:cNvPr id="10" name="Text Box 19"/>
            <p:cNvSpPr txBox="1">
              <a:spLocks noChangeArrowheads="1"/>
            </p:cNvSpPr>
            <p:nvPr/>
          </p:nvSpPr>
          <p:spPr bwMode="auto">
            <a:xfrm>
              <a:off x="2806" y="119"/>
              <a:ext cx="1834" cy="5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hu-HU" sz="700" dirty="0">
                  <a:latin typeface="Calibri" pitchFamily="34" charset="0"/>
                </a:rPr>
                <a:t>EGF/MAPK</a:t>
              </a:r>
            </a:p>
          </p:txBody>
        </p:sp>
        <p:sp>
          <p:nvSpPr>
            <p:cNvPr id="11" name="Text Box 20"/>
            <p:cNvSpPr txBox="1">
              <a:spLocks noChangeArrowheads="1"/>
            </p:cNvSpPr>
            <p:nvPr/>
          </p:nvSpPr>
          <p:spPr bwMode="auto">
            <a:xfrm>
              <a:off x="4150" y="618"/>
              <a:ext cx="1224" cy="5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hu-HU" sz="700">
                  <a:latin typeface="Calibri" pitchFamily="34" charset="0"/>
                </a:rPr>
                <a:t>NHR</a:t>
              </a:r>
            </a:p>
          </p:txBody>
        </p:sp>
        <p:sp>
          <p:nvSpPr>
            <p:cNvPr id="12" name="Text Box 21"/>
            <p:cNvSpPr txBox="1">
              <a:spLocks noChangeArrowheads="1"/>
            </p:cNvSpPr>
            <p:nvPr/>
          </p:nvSpPr>
          <p:spPr bwMode="auto">
            <a:xfrm>
              <a:off x="4216" y="2328"/>
              <a:ext cx="1224" cy="8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hu-HU" sz="700" dirty="0">
                  <a:latin typeface="Calibri" pitchFamily="34" charset="0"/>
                </a:rPr>
                <a:t>JAK/</a:t>
              </a:r>
              <a:br>
                <a:rPr lang="hu-HU" sz="700" dirty="0">
                  <a:latin typeface="Calibri" pitchFamily="34" charset="0"/>
                </a:rPr>
              </a:br>
              <a:r>
                <a:rPr lang="hu-HU" sz="700" dirty="0">
                  <a:latin typeface="Calibri" pitchFamily="34" charset="0"/>
                </a:rPr>
                <a:t>STAT</a:t>
              </a:r>
            </a:p>
          </p:txBody>
        </p:sp>
        <p:sp>
          <p:nvSpPr>
            <p:cNvPr id="13" name="Text Box 22"/>
            <p:cNvSpPr txBox="1">
              <a:spLocks noChangeArrowheads="1"/>
            </p:cNvSpPr>
            <p:nvPr/>
          </p:nvSpPr>
          <p:spPr bwMode="auto">
            <a:xfrm>
              <a:off x="3589" y="3430"/>
              <a:ext cx="1830" cy="5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hu-HU" sz="700" dirty="0" err="1">
                  <a:latin typeface="Calibri" pitchFamily="34" charset="0"/>
                </a:rPr>
                <a:t>Hedgehog</a:t>
              </a:r>
              <a:endParaRPr lang="hu-HU" sz="700" dirty="0">
                <a:latin typeface="Calibri" pitchFamily="34" charset="0"/>
              </a:endParaRPr>
            </a:p>
          </p:txBody>
        </p:sp>
        <p:sp>
          <p:nvSpPr>
            <p:cNvPr id="14" name="Text Box 23"/>
            <p:cNvSpPr txBox="1">
              <a:spLocks noChangeArrowheads="1"/>
            </p:cNvSpPr>
            <p:nvPr/>
          </p:nvSpPr>
          <p:spPr bwMode="auto">
            <a:xfrm>
              <a:off x="2336" y="3800"/>
              <a:ext cx="2012" cy="5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hu-HU" sz="700" dirty="0" err="1">
                  <a:latin typeface="Calibri" pitchFamily="34" charset="0"/>
                </a:rPr>
                <a:t>Notch</a:t>
              </a:r>
              <a:endParaRPr lang="hu-HU" sz="700" dirty="0">
                <a:latin typeface="Calibri" pitchFamily="34" charset="0"/>
              </a:endParaRPr>
            </a:p>
          </p:txBody>
        </p:sp>
        <p:sp>
          <p:nvSpPr>
            <p:cNvPr id="15" name="Text Box 24"/>
            <p:cNvSpPr txBox="1">
              <a:spLocks noChangeArrowheads="1"/>
            </p:cNvSpPr>
            <p:nvPr/>
          </p:nvSpPr>
          <p:spPr bwMode="auto">
            <a:xfrm>
              <a:off x="885" y="3566"/>
              <a:ext cx="1764" cy="5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hu-HU" sz="700" dirty="0">
                  <a:latin typeface="Calibri" pitchFamily="34" charset="0"/>
                </a:rPr>
                <a:t>IGF/</a:t>
              </a:r>
              <a:r>
                <a:rPr lang="hu-HU" sz="700" dirty="0" err="1">
                  <a:latin typeface="Calibri" pitchFamily="34" charset="0"/>
                </a:rPr>
                <a:t>Insulin</a:t>
              </a:r>
              <a:endParaRPr lang="hu-HU" sz="700" dirty="0">
                <a:latin typeface="Calibri" pitchFamily="34" charset="0"/>
              </a:endParaRPr>
            </a:p>
          </p:txBody>
        </p:sp>
        <p:sp>
          <p:nvSpPr>
            <p:cNvPr id="16" name="Text Box 25"/>
            <p:cNvSpPr txBox="1">
              <a:spLocks noChangeArrowheads="1"/>
            </p:cNvSpPr>
            <p:nvPr/>
          </p:nvSpPr>
          <p:spPr bwMode="auto">
            <a:xfrm>
              <a:off x="612" y="2478"/>
              <a:ext cx="1224" cy="5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hu-HU" sz="700">
                  <a:latin typeface="Calibri" pitchFamily="34" charset="0"/>
                </a:rPr>
                <a:t>TGF</a:t>
              </a:r>
            </a:p>
          </p:txBody>
        </p:sp>
        <p:sp>
          <p:nvSpPr>
            <p:cNvPr id="17" name="Text Box 26"/>
            <p:cNvSpPr txBox="1">
              <a:spLocks noChangeArrowheads="1"/>
            </p:cNvSpPr>
            <p:nvPr/>
          </p:nvSpPr>
          <p:spPr bwMode="auto">
            <a:xfrm>
              <a:off x="769" y="561"/>
              <a:ext cx="1224" cy="5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hu-HU" sz="700" dirty="0">
                  <a:latin typeface="Calibri" pitchFamily="34" charset="0"/>
                </a:rPr>
                <a:t>WNT</a:t>
              </a:r>
            </a:p>
          </p:txBody>
        </p:sp>
      </p:grpSp>
      <p:pic>
        <p:nvPicPr>
          <p:cNvPr id="18" name="Picture 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3501008"/>
            <a:ext cx="1656879" cy="1543227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19" name="Picture 15" descr="ERK1"/>
          <p:cNvPicPr>
            <a:picLocks noChangeAspect="1" noChangeArrowheads="1"/>
          </p:cNvPicPr>
          <p:nvPr/>
        </p:nvPicPr>
        <p:blipFill>
          <a:blip r:embed="rId4" cstate="print"/>
          <a:srcRect l="4390" t="2747" r="4390" b="4085"/>
          <a:stretch>
            <a:fillRect/>
          </a:stretch>
        </p:blipFill>
        <p:spPr bwMode="auto">
          <a:xfrm>
            <a:off x="539552" y="5229200"/>
            <a:ext cx="1656184" cy="1518061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87042" name="Picture 2" descr="human ortho"/>
          <p:cNvPicPr>
            <a:picLocks noChangeAspect="1" noChangeArrowheads="1"/>
          </p:cNvPicPr>
          <p:nvPr/>
        </p:nvPicPr>
        <p:blipFill>
          <a:blip r:embed="rId5" cstate="print"/>
          <a:srcRect l="6047"/>
          <a:stretch>
            <a:fillRect/>
          </a:stretch>
        </p:blipFill>
        <p:spPr bwMode="auto">
          <a:xfrm>
            <a:off x="6444208" y="1484784"/>
            <a:ext cx="2213405" cy="1872208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24" name="Háromszög 23"/>
          <p:cNvSpPr/>
          <p:nvPr/>
        </p:nvSpPr>
        <p:spPr>
          <a:xfrm rot="5400000">
            <a:off x="5400092" y="2168860"/>
            <a:ext cx="792088" cy="576064"/>
          </a:xfrm>
          <a:prstGeom prst="triangle">
            <a:avLst>
              <a:gd name="adj" fmla="val 51357"/>
            </a:avLst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Háromszög 24"/>
          <p:cNvSpPr/>
          <p:nvPr/>
        </p:nvSpPr>
        <p:spPr>
          <a:xfrm rot="5400000">
            <a:off x="5400092" y="3897052"/>
            <a:ext cx="792088" cy="576064"/>
          </a:xfrm>
          <a:prstGeom prst="triangle">
            <a:avLst>
              <a:gd name="adj" fmla="val 51357"/>
            </a:avLst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6" name="Kép 25" descr="MAPK-figv3_HUN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00192" y="3501008"/>
            <a:ext cx="2448272" cy="1554459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grpSp>
        <p:nvGrpSpPr>
          <p:cNvPr id="3" name="Csoportba foglalás 28"/>
          <p:cNvGrpSpPr/>
          <p:nvPr/>
        </p:nvGrpSpPr>
        <p:grpSpPr>
          <a:xfrm>
            <a:off x="6660232" y="5157192"/>
            <a:ext cx="1800200" cy="1512168"/>
            <a:chOff x="-1658483" y="3717032"/>
            <a:chExt cx="1658483" cy="1440160"/>
          </a:xfrm>
        </p:grpSpPr>
        <p:sp>
          <p:nvSpPr>
            <p:cNvPr id="28" name="Téglalap 27"/>
            <p:cNvSpPr/>
            <p:nvPr/>
          </p:nvSpPr>
          <p:spPr>
            <a:xfrm>
              <a:off x="-1658483" y="3717032"/>
              <a:ext cx="1658483" cy="1440160"/>
            </a:xfrm>
            <a:prstGeom prst="rect">
              <a:avLst/>
            </a:prstGeom>
            <a:ln w="38100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27" name="Picture 4" descr="C:\Users\Zoli\Documents\=TDK=\=TDK TEMAM=\SMAD3.png"/>
            <p:cNvPicPr>
              <a:picLocks noChangeAspect="1" noChangeArrowheads="1"/>
            </p:cNvPicPr>
            <p:nvPr/>
          </p:nvPicPr>
          <p:blipFill>
            <a:blip r:embed="rId7" cstate="print"/>
            <a:srcRect t="4824" b="8340"/>
            <a:stretch>
              <a:fillRect/>
            </a:stretch>
          </p:blipFill>
          <p:spPr bwMode="auto">
            <a:xfrm>
              <a:off x="-1658483" y="3717032"/>
              <a:ext cx="1658483" cy="1440160"/>
            </a:xfrm>
            <a:prstGeom prst="rect">
              <a:avLst/>
            </a:prstGeom>
            <a:noFill/>
          </p:spPr>
        </p:pic>
      </p:grpSp>
      <p:sp>
        <p:nvSpPr>
          <p:cNvPr id="30" name="Háromszög 29"/>
          <p:cNvSpPr/>
          <p:nvPr/>
        </p:nvSpPr>
        <p:spPr>
          <a:xfrm rot="5400000">
            <a:off x="5400092" y="5625244"/>
            <a:ext cx="792088" cy="576064"/>
          </a:xfrm>
          <a:prstGeom prst="triangle">
            <a:avLst>
              <a:gd name="adj" fmla="val 51357"/>
            </a:avLst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2" name="Kép 31" descr="MAPK-figv3_HUN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83768" y="2276873"/>
            <a:ext cx="6464516" cy="4104454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sp>
        <p:nvSpPr>
          <p:cNvPr id="36" name="Háromszög 35"/>
          <p:cNvSpPr/>
          <p:nvPr/>
        </p:nvSpPr>
        <p:spPr>
          <a:xfrm rot="5400000">
            <a:off x="-32320" y="2272680"/>
            <a:ext cx="711696" cy="432048"/>
          </a:xfrm>
          <a:prstGeom prst="triangle">
            <a:avLst>
              <a:gd name="adj" fmla="val 51357"/>
            </a:avLst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7" name="Háromszög 36"/>
          <p:cNvSpPr/>
          <p:nvPr/>
        </p:nvSpPr>
        <p:spPr>
          <a:xfrm rot="5400000">
            <a:off x="-32320" y="4000872"/>
            <a:ext cx="711696" cy="432048"/>
          </a:xfrm>
          <a:prstGeom prst="triangle">
            <a:avLst>
              <a:gd name="adj" fmla="val 51357"/>
            </a:avLst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Háromszög 37"/>
          <p:cNvSpPr/>
          <p:nvPr/>
        </p:nvSpPr>
        <p:spPr>
          <a:xfrm rot="5400000">
            <a:off x="-32320" y="5729064"/>
            <a:ext cx="711696" cy="432048"/>
          </a:xfrm>
          <a:prstGeom prst="triangle">
            <a:avLst>
              <a:gd name="adj" fmla="val 51357"/>
            </a:avLst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4" name="Csoportba foglalás 32"/>
          <p:cNvGrpSpPr/>
          <p:nvPr/>
        </p:nvGrpSpPr>
        <p:grpSpPr>
          <a:xfrm>
            <a:off x="2411760" y="1412776"/>
            <a:ext cx="6264696" cy="5256584"/>
            <a:chOff x="-1658483" y="3717032"/>
            <a:chExt cx="1658483" cy="1440160"/>
          </a:xfrm>
        </p:grpSpPr>
        <p:sp>
          <p:nvSpPr>
            <p:cNvPr id="34" name="Téglalap 33"/>
            <p:cNvSpPr/>
            <p:nvPr/>
          </p:nvSpPr>
          <p:spPr>
            <a:xfrm>
              <a:off x="-1658483" y="3717032"/>
              <a:ext cx="1658483" cy="1440160"/>
            </a:xfrm>
            <a:prstGeom prst="rect">
              <a:avLst/>
            </a:prstGeom>
            <a:ln w="38100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35" name="Picture 4" descr="C:\Users\Zoli\Documents\=TDK=\=TDK TEMAM=\SMAD3.png"/>
            <p:cNvPicPr>
              <a:picLocks noChangeAspect="1" noChangeArrowheads="1"/>
            </p:cNvPicPr>
            <p:nvPr/>
          </p:nvPicPr>
          <p:blipFill>
            <a:blip r:embed="rId7" cstate="print"/>
            <a:srcRect t="4824" b="8340"/>
            <a:stretch>
              <a:fillRect/>
            </a:stretch>
          </p:blipFill>
          <p:spPr bwMode="auto">
            <a:xfrm>
              <a:off x="-1658483" y="3717032"/>
              <a:ext cx="1658483" cy="1440160"/>
            </a:xfrm>
            <a:prstGeom prst="rect">
              <a:avLst/>
            </a:prstGeom>
            <a:noFill/>
          </p:spPr>
        </p:pic>
      </p:grpSp>
      <p:pic>
        <p:nvPicPr>
          <p:cNvPr id="31" name="Picture 2" descr="human ortho"/>
          <p:cNvPicPr>
            <a:picLocks noChangeAspect="1" noChangeArrowheads="1"/>
          </p:cNvPicPr>
          <p:nvPr/>
        </p:nvPicPr>
        <p:blipFill>
          <a:blip r:embed="rId5" cstate="print"/>
          <a:srcRect l="6047"/>
          <a:stretch>
            <a:fillRect/>
          </a:stretch>
        </p:blipFill>
        <p:spPr bwMode="auto">
          <a:xfrm>
            <a:off x="2627784" y="1507838"/>
            <a:ext cx="6187304" cy="5233530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39" name="Text Box 40"/>
          <p:cNvSpPr txBox="1">
            <a:spLocks noChangeArrowheads="1"/>
          </p:cNvSpPr>
          <p:nvPr/>
        </p:nvSpPr>
        <p:spPr bwMode="auto">
          <a:xfrm>
            <a:off x="7380312" y="2924944"/>
            <a:ext cx="1403474" cy="8771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sz="1300" b="1" dirty="0" err="1"/>
              <a:t>Average</a:t>
            </a:r>
            <a:r>
              <a:rPr lang="hu-HU" sz="1300" b="1" dirty="0"/>
              <a:t> </a:t>
            </a:r>
            <a:r>
              <a:rPr lang="hu-HU" sz="1300" b="1" dirty="0" err="1"/>
              <a:t>nr</a:t>
            </a:r>
            <a:r>
              <a:rPr lang="hu-HU" sz="1300" b="1" dirty="0"/>
              <a:t>. of </a:t>
            </a:r>
            <a:r>
              <a:rPr lang="hu-HU" sz="1300" b="1" dirty="0" err="1"/>
              <a:t>ortholog</a:t>
            </a:r>
            <a:r>
              <a:rPr lang="hu-HU" sz="1300" b="1" dirty="0"/>
              <a:t/>
            </a:r>
            <a:br>
              <a:rPr lang="hu-HU" sz="1300" b="1" dirty="0"/>
            </a:br>
            <a:r>
              <a:rPr lang="hu-HU" sz="1000" b="1" dirty="0" err="1"/>
              <a:t>proteins</a:t>
            </a:r>
            <a:r>
              <a:rPr lang="hu-HU" sz="1000" b="1" dirty="0"/>
              <a:t> </a:t>
            </a:r>
            <a:r>
              <a:rPr lang="hu-HU" sz="1000" b="1" dirty="0" err="1"/>
              <a:t>or</a:t>
            </a:r>
            <a:r>
              <a:rPr lang="hu-HU" sz="1000" b="1" dirty="0"/>
              <a:t> </a:t>
            </a:r>
            <a:r>
              <a:rPr lang="hu-HU" sz="1000" b="1" dirty="0" smtClean="0"/>
              <a:t>cross-talk</a:t>
            </a:r>
          </a:p>
          <a:p>
            <a:pPr algn="ctr">
              <a:spcBef>
                <a:spcPct val="50000"/>
              </a:spcBef>
            </a:pPr>
            <a:endParaRPr lang="hu-HU" sz="1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87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989 -0.25903 L 4.44444E-6 -2.59259E-6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1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 -4.44444E-6 L -5.55556E-7 -4.44444E-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292 0.28334 L -4.44444E-6 -2.59259E-6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" y="-1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6" grpId="0" animBg="1"/>
      <p:bldP spid="37" grpId="0" animBg="1"/>
      <p:bldP spid="38" grpId="0" animBg="1"/>
      <p:bldP spid="39" grpId="0" animBg="1"/>
      <p:bldP spid="39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zöveg helye 7"/>
          <p:cNvSpPr>
            <a:spLocks noGrp="1"/>
          </p:cNvSpPr>
          <p:nvPr>
            <p:ph type="body" idx="1"/>
          </p:nvPr>
        </p:nvSpPr>
        <p:spPr>
          <a:xfrm>
            <a:off x="457200" y="2946622"/>
            <a:ext cx="3322712" cy="618083"/>
          </a:xfrm>
        </p:spPr>
        <p:txBody>
          <a:bodyPr>
            <a:noAutofit/>
          </a:bodyPr>
          <a:lstStyle/>
          <a:p>
            <a:pPr algn="ctr"/>
            <a:r>
              <a:rPr lang="hu-HU" sz="2200" dirty="0" smtClean="0"/>
              <a:t>A </a:t>
            </a:r>
            <a:r>
              <a:rPr lang="hu-HU" sz="2200" dirty="0" err="1" smtClean="0"/>
              <a:t>solution</a:t>
            </a:r>
            <a:r>
              <a:rPr lang="hu-HU" sz="2200" dirty="0" smtClean="0"/>
              <a:t> </a:t>
            </a:r>
            <a:r>
              <a:rPr lang="hu-HU" sz="2200" dirty="0" err="1" smtClean="0"/>
              <a:t>for</a:t>
            </a:r>
            <a:r>
              <a:rPr lang="hu-HU" sz="2200" dirty="0" smtClean="0"/>
              <a:t> </a:t>
            </a:r>
            <a:r>
              <a:rPr lang="hu-HU" sz="2200" dirty="0" err="1" smtClean="0"/>
              <a:t>the</a:t>
            </a:r>
            <a:r>
              <a:rPr lang="hu-HU" sz="2200" dirty="0" smtClean="0"/>
              <a:t> c</a:t>
            </a:r>
            <a:r>
              <a:rPr lang="en-US" sz="2200" dirty="0" err="1" smtClean="0"/>
              <a:t>ontra</a:t>
            </a:r>
            <a:r>
              <a:rPr lang="hu-HU" sz="2200" dirty="0" smtClean="0"/>
              <a:t>d</a:t>
            </a:r>
            <a:r>
              <a:rPr lang="en-US" sz="2200" dirty="0" err="1" smtClean="0"/>
              <a:t>ictions</a:t>
            </a:r>
            <a:r>
              <a:rPr lang="hu-HU" sz="2200" dirty="0" smtClean="0"/>
              <a:t>?</a:t>
            </a:r>
            <a:endParaRPr lang="en-US" sz="220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57200" y="3564706"/>
            <a:ext cx="3898776" cy="2478261"/>
          </a:xfrm>
          <a:prstGeom prst="snip1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r>
              <a:rPr lang="hu-HU" dirty="0" smtClean="0"/>
              <a:t>M</a:t>
            </a:r>
            <a:r>
              <a:rPr lang="en-US" dirty="0" smtClean="0"/>
              <a:t>any cell types and phenotypes</a:t>
            </a:r>
            <a:endParaRPr lang="hu-HU" dirty="0" smtClean="0"/>
          </a:p>
          <a:p>
            <a:r>
              <a:rPr lang="hu-HU" sz="2400" dirty="0" err="1" smtClean="0"/>
              <a:t>But</a:t>
            </a:r>
            <a:r>
              <a:rPr lang="hu-HU" sz="2400" dirty="0" smtClean="0"/>
              <a:t> </a:t>
            </a:r>
            <a:r>
              <a:rPr lang="en-US" sz="2400" dirty="0" smtClean="0"/>
              <a:t>relatively low number of </a:t>
            </a:r>
            <a:r>
              <a:rPr lang="en-US" sz="2400" dirty="0" err="1" smtClean="0"/>
              <a:t>signalling</a:t>
            </a:r>
            <a:r>
              <a:rPr lang="en-US" sz="2400" dirty="0" smtClean="0"/>
              <a:t> proteins</a:t>
            </a:r>
          </a:p>
          <a:p>
            <a:r>
              <a:rPr lang="en-US" sz="2400" dirty="0" smtClean="0"/>
              <a:t>Relatively low number of </a:t>
            </a:r>
            <a:r>
              <a:rPr lang="en-US" sz="2400" dirty="0" err="1" smtClean="0"/>
              <a:t>signalling</a:t>
            </a:r>
            <a:r>
              <a:rPr lang="en-US" sz="2400" dirty="0" smtClean="0"/>
              <a:t> pathways</a:t>
            </a:r>
          </a:p>
        </p:txBody>
      </p:sp>
      <p:sp>
        <p:nvSpPr>
          <p:cNvPr id="9" name="Szöveg helye 8"/>
          <p:cNvSpPr>
            <a:spLocks noGrp="1"/>
          </p:cNvSpPr>
          <p:nvPr>
            <p:ph type="body" sz="quarter" idx="3"/>
          </p:nvPr>
        </p:nvSpPr>
        <p:spPr>
          <a:xfrm>
            <a:off x="4645025" y="2924944"/>
            <a:ext cx="4041775" cy="639762"/>
          </a:xfrm>
        </p:spPr>
        <p:txBody>
          <a:bodyPr>
            <a:normAutofit/>
          </a:bodyPr>
          <a:lstStyle/>
          <a:p>
            <a:pPr algn="ctr"/>
            <a:r>
              <a:rPr lang="hu-HU" sz="2200" dirty="0" err="1" smtClean="0"/>
              <a:t>Combinatorial</a:t>
            </a:r>
            <a:r>
              <a:rPr lang="hu-HU" sz="2200" dirty="0" smtClean="0"/>
              <a:t> </a:t>
            </a:r>
            <a:r>
              <a:rPr lang="hu-HU" sz="2200" dirty="0" err="1" smtClean="0"/>
              <a:t>problems</a:t>
            </a:r>
            <a:r>
              <a:rPr lang="hu-HU" sz="2200" dirty="0" smtClean="0"/>
              <a:t> </a:t>
            </a:r>
            <a:endParaRPr lang="en-US" sz="2200" dirty="0"/>
          </a:p>
        </p:txBody>
      </p:sp>
      <p:sp>
        <p:nvSpPr>
          <p:cNvPr id="5" name="Tartalom helye 4"/>
          <p:cNvSpPr>
            <a:spLocks noGrp="1"/>
          </p:cNvSpPr>
          <p:nvPr>
            <p:ph sz="quarter" idx="4"/>
          </p:nvPr>
        </p:nvSpPr>
        <p:spPr>
          <a:xfrm>
            <a:off x="5220072" y="3573016"/>
            <a:ext cx="3167335" cy="1376462"/>
          </a:xfrm>
          <a:prstGeom prst="snip1Rect">
            <a:avLst>
              <a:gd name="adj" fmla="val 2276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hu-HU" sz="2000" dirty="0" smtClean="0"/>
              <a:t>Protein i</a:t>
            </a:r>
            <a:r>
              <a:rPr lang="en-US" sz="2000" dirty="0" err="1" smtClean="0"/>
              <a:t>soform</a:t>
            </a:r>
            <a:r>
              <a:rPr lang="hu-HU" sz="2000" dirty="0" smtClean="0"/>
              <a:t>s</a:t>
            </a:r>
            <a:endParaRPr lang="en-US" sz="2000" dirty="0" smtClean="0"/>
          </a:p>
          <a:p>
            <a:r>
              <a:rPr lang="en-US" sz="2000" dirty="0" smtClean="0"/>
              <a:t>Alternative splicing</a:t>
            </a:r>
          </a:p>
          <a:p>
            <a:r>
              <a:rPr lang="hu-HU" sz="2000" dirty="0" smtClean="0"/>
              <a:t>P</a:t>
            </a:r>
            <a:r>
              <a:rPr lang="en-US" sz="2000" dirty="0" err="1" smtClean="0"/>
              <a:t>ost</a:t>
            </a:r>
            <a:r>
              <a:rPr lang="en-US" sz="2000" dirty="0" smtClean="0"/>
              <a:t>-translation</a:t>
            </a:r>
            <a:r>
              <a:rPr lang="hu-HU" sz="2000" dirty="0" err="1" smtClean="0"/>
              <a:t>al</a:t>
            </a:r>
            <a:r>
              <a:rPr lang="en-US" sz="2000" dirty="0" smtClean="0"/>
              <a:t> sites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l="4453" t="1954" r="73280" b="55276"/>
          <a:stretch>
            <a:fillRect/>
          </a:stretch>
        </p:blipFill>
        <p:spPr bwMode="auto">
          <a:xfrm>
            <a:off x="3491880" y="908720"/>
            <a:ext cx="2191229" cy="2088232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1" name="Cím 1"/>
          <p:cNvSpPr txBox="1">
            <a:spLocks/>
          </p:cNvSpPr>
          <p:nvPr/>
        </p:nvSpPr>
        <p:spPr>
          <a:xfrm>
            <a:off x="0" y="116632"/>
            <a:ext cx="9144000" cy="85496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M</a:t>
            </a:r>
            <a:r>
              <a:rPr kumimoji="0" lang="hu-HU" sz="2400" b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ulti-pathway</a:t>
            </a:r>
            <a:r>
              <a:rPr kumimoji="0" lang="hu-HU" sz="2400" b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 </a:t>
            </a:r>
            <a:r>
              <a:rPr kumimoji="0" lang="hu-HU" sz="2400" b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proteins</a:t>
            </a:r>
            <a:r>
              <a:rPr kumimoji="0" lang="hu-HU" sz="2400" b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 and </a:t>
            </a:r>
            <a:r>
              <a:rPr kumimoji="0" lang="hu-HU" sz="2400" b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the</a:t>
            </a:r>
            <a:r>
              <a:rPr kumimoji="0" lang="hu-HU" sz="2400" b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 </a:t>
            </a:r>
            <a:r>
              <a:rPr kumimoji="0" lang="hu-HU" sz="2400" b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direction</a:t>
            </a:r>
            <a:r>
              <a:rPr kumimoji="0" lang="hu-HU" sz="2400" b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 of </a:t>
            </a:r>
            <a:r>
              <a:rPr kumimoji="0" lang="hu-HU" sz="2400" b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signalling</a:t>
            </a:r>
            <a:r>
              <a:rPr kumimoji="0" lang="hu-HU" sz="2400" b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 flow</a:t>
            </a:r>
            <a:endParaRPr kumimoji="0" lang="hu-HU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tantia" pitchFamily="18" charset="0"/>
              <a:ea typeface="+mj-ea"/>
              <a:cs typeface="+mj-cs"/>
            </a:endParaRPr>
          </a:p>
        </p:txBody>
      </p:sp>
      <p:sp>
        <p:nvSpPr>
          <p:cNvPr id="12" name="Text Box 42"/>
          <p:cNvSpPr txBox="1">
            <a:spLocks noChangeArrowheads="1"/>
          </p:cNvSpPr>
          <p:nvPr/>
        </p:nvSpPr>
        <p:spPr bwMode="auto">
          <a:xfrm>
            <a:off x="0" y="6362164"/>
            <a:ext cx="9144000" cy="52322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sz="2800" dirty="0" err="1" smtClean="0">
                <a:solidFill>
                  <a:schemeClr val="bg1"/>
                </a:solidFill>
                <a:latin typeface="Constantia" pitchFamily="18" charset="0"/>
              </a:rPr>
              <a:t>How</a:t>
            </a:r>
            <a:r>
              <a:rPr lang="hu-HU" sz="2800" dirty="0" smtClean="0">
                <a:solidFill>
                  <a:schemeClr val="bg1"/>
                </a:solidFill>
                <a:latin typeface="Constantia" pitchFamily="18" charset="0"/>
              </a:rPr>
              <a:t> </a:t>
            </a:r>
            <a:r>
              <a:rPr lang="hu-HU" sz="2800" dirty="0" err="1" smtClean="0">
                <a:solidFill>
                  <a:schemeClr val="bg1"/>
                </a:solidFill>
                <a:latin typeface="Constantia" pitchFamily="18" charset="0"/>
              </a:rPr>
              <a:t>cross-talks</a:t>
            </a:r>
            <a:r>
              <a:rPr lang="hu-HU" sz="2800" dirty="0" smtClean="0">
                <a:solidFill>
                  <a:schemeClr val="bg1"/>
                </a:solidFill>
                <a:latin typeface="Constantia" pitchFamily="18" charset="0"/>
              </a:rPr>
              <a:t> and </a:t>
            </a:r>
            <a:r>
              <a:rPr lang="hu-HU" sz="2800" dirty="0" err="1" smtClean="0">
                <a:solidFill>
                  <a:schemeClr val="bg1"/>
                </a:solidFill>
                <a:latin typeface="Constantia" pitchFamily="18" charset="0"/>
              </a:rPr>
              <a:t>signalling</a:t>
            </a:r>
            <a:r>
              <a:rPr lang="hu-HU" sz="2800" dirty="0" smtClean="0">
                <a:solidFill>
                  <a:schemeClr val="bg1"/>
                </a:solidFill>
                <a:latin typeface="Constantia" pitchFamily="18" charset="0"/>
              </a:rPr>
              <a:t> flow </a:t>
            </a:r>
            <a:r>
              <a:rPr lang="hu-HU" sz="2800" dirty="0" err="1" smtClean="0">
                <a:solidFill>
                  <a:schemeClr val="bg1"/>
                </a:solidFill>
                <a:latin typeface="Constantia" pitchFamily="18" charset="0"/>
              </a:rPr>
              <a:t>are</a:t>
            </a:r>
            <a:r>
              <a:rPr lang="hu-HU" sz="2800" dirty="0" smtClean="0">
                <a:solidFill>
                  <a:schemeClr val="bg1"/>
                </a:solidFill>
                <a:latin typeface="Constantia" pitchFamily="18" charset="0"/>
              </a:rPr>
              <a:t> </a:t>
            </a:r>
            <a:r>
              <a:rPr lang="hu-HU" sz="2800" dirty="0" err="1" smtClean="0">
                <a:solidFill>
                  <a:schemeClr val="bg1"/>
                </a:solidFill>
                <a:latin typeface="Constantia" pitchFamily="18" charset="0"/>
              </a:rPr>
              <a:t>regulated</a:t>
            </a:r>
            <a:r>
              <a:rPr lang="hu-HU" sz="2800" dirty="0" smtClean="0">
                <a:solidFill>
                  <a:schemeClr val="bg1"/>
                </a:solidFill>
                <a:latin typeface="Constantia" pitchFamily="18" charset="0"/>
              </a:rPr>
              <a:t>?</a:t>
            </a:r>
            <a:endParaRPr lang="hu-HU" sz="2800" dirty="0">
              <a:solidFill>
                <a:schemeClr val="bg1"/>
              </a:solidFill>
              <a:latin typeface="Constant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3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4" grpId="0" build="p" animBg="1"/>
      <p:bldP spid="9" grpId="0" build="p"/>
      <p:bldP spid="5" grpId="0" build="p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1"/>
          <p:cNvSpPr txBox="1">
            <a:spLocks noChangeArrowheads="1"/>
          </p:cNvSpPr>
          <p:nvPr/>
        </p:nvSpPr>
        <p:spPr bwMode="auto">
          <a:xfrm>
            <a:off x="0" y="44624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hu-HU" sz="3200" dirty="0" err="1" smtClean="0">
                <a:solidFill>
                  <a:schemeClr val="bg1"/>
                </a:solidFill>
                <a:latin typeface="Constantia" pitchFamily="18" charset="0"/>
              </a:rPr>
              <a:t>Insulating</a:t>
            </a:r>
            <a:r>
              <a:rPr lang="hu-HU" sz="3200" dirty="0" smtClean="0">
                <a:solidFill>
                  <a:schemeClr val="bg1"/>
                </a:solidFill>
                <a:latin typeface="Constantia" pitchFamily="18" charset="0"/>
              </a:rPr>
              <a:t> </a:t>
            </a:r>
            <a:r>
              <a:rPr lang="hu-HU" sz="3200" dirty="0" err="1" smtClean="0">
                <a:solidFill>
                  <a:schemeClr val="bg1"/>
                </a:solidFill>
                <a:latin typeface="Constantia" pitchFamily="18" charset="0"/>
              </a:rPr>
              <a:t>mechanisms</a:t>
            </a:r>
            <a:r>
              <a:rPr lang="hu-HU" sz="3200" dirty="0" smtClean="0">
                <a:solidFill>
                  <a:schemeClr val="bg1"/>
                </a:solidFill>
                <a:latin typeface="Constantia" pitchFamily="18" charset="0"/>
              </a:rPr>
              <a:t> </a:t>
            </a:r>
            <a:r>
              <a:rPr lang="hu-HU" sz="3200" dirty="0" err="1" smtClean="0">
                <a:solidFill>
                  <a:schemeClr val="bg1"/>
                </a:solidFill>
                <a:latin typeface="Constantia" pitchFamily="18" charset="0"/>
              </a:rPr>
              <a:t>to</a:t>
            </a:r>
            <a:r>
              <a:rPr lang="hu-HU" sz="3200" dirty="0" smtClean="0">
                <a:solidFill>
                  <a:schemeClr val="bg1"/>
                </a:solidFill>
                <a:latin typeface="Constantia" pitchFamily="18" charset="0"/>
              </a:rPr>
              <a:t> </a:t>
            </a:r>
            <a:r>
              <a:rPr lang="hu-HU" sz="3200" dirty="0" err="1" smtClean="0">
                <a:solidFill>
                  <a:schemeClr val="bg1"/>
                </a:solidFill>
                <a:latin typeface="Constantia" pitchFamily="18" charset="0"/>
              </a:rPr>
              <a:t>regulate</a:t>
            </a:r>
            <a:r>
              <a:rPr lang="hu-HU" sz="3200" dirty="0" smtClean="0">
                <a:solidFill>
                  <a:schemeClr val="bg1"/>
                </a:solidFill>
                <a:latin typeface="Constantia" pitchFamily="18" charset="0"/>
              </a:rPr>
              <a:t> </a:t>
            </a:r>
            <a:r>
              <a:rPr lang="hu-HU" sz="3200" dirty="0" err="1" smtClean="0">
                <a:solidFill>
                  <a:schemeClr val="bg1"/>
                </a:solidFill>
                <a:latin typeface="Constantia" pitchFamily="18" charset="0"/>
              </a:rPr>
              <a:t>signalling</a:t>
            </a:r>
            <a:r>
              <a:rPr lang="hu-HU" sz="3200" dirty="0" smtClean="0">
                <a:solidFill>
                  <a:schemeClr val="bg1"/>
                </a:solidFill>
                <a:latin typeface="Constantia" pitchFamily="18" charset="0"/>
              </a:rPr>
              <a:t> flow</a:t>
            </a:r>
            <a:endParaRPr lang="hu-HU" sz="3200" dirty="0">
              <a:solidFill>
                <a:schemeClr val="bg1"/>
              </a:solidFill>
              <a:latin typeface="Constantia" pitchFamily="18" charset="0"/>
            </a:endParaRPr>
          </a:p>
        </p:txBody>
      </p:sp>
      <p:sp>
        <p:nvSpPr>
          <p:cNvPr id="7" name="Lekerekített téglalap 6"/>
          <p:cNvSpPr/>
          <p:nvPr/>
        </p:nvSpPr>
        <p:spPr>
          <a:xfrm>
            <a:off x="1187624" y="1427307"/>
            <a:ext cx="6480720" cy="4536504"/>
          </a:xfrm>
          <a:prstGeom prst="roundRect">
            <a:avLst>
              <a:gd name="adj" fmla="val 969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 l="66356" t="50815"/>
          <a:stretch>
            <a:fillRect/>
          </a:stretch>
        </p:blipFill>
        <p:spPr bwMode="auto">
          <a:xfrm>
            <a:off x="4805148" y="3573016"/>
            <a:ext cx="2863196" cy="2125770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l="28817" r="38896" b="55276"/>
          <a:stretch>
            <a:fillRect/>
          </a:stretch>
        </p:blipFill>
        <p:spPr bwMode="auto">
          <a:xfrm>
            <a:off x="1680310" y="1582543"/>
            <a:ext cx="2747674" cy="1932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 l="55408" b="55276"/>
          <a:stretch>
            <a:fillRect/>
          </a:stretch>
        </p:blipFill>
        <p:spPr bwMode="auto">
          <a:xfrm>
            <a:off x="3873510" y="1571323"/>
            <a:ext cx="3794834" cy="1932996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églalap 10"/>
          <p:cNvSpPr/>
          <p:nvPr/>
        </p:nvSpPr>
        <p:spPr>
          <a:xfrm>
            <a:off x="1775057" y="1657179"/>
            <a:ext cx="284242" cy="337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églalap 11"/>
          <p:cNvSpPr/>
          <p:nvPr/>
        </p:nvSpPr>
        <p:spPr>
          <a:xfrm>
            <a:off x="4369310" y="3741958"/>
            <a:ext cx="284242" cy="337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églalap 12"/>
          <p:cNvSpPr/>
          <p:nvPr/>
        </p:nvSpPr>
        <p:spPr>
          <a:xfrm>
            <a:off x="4287758" y="1571323"/>
            <a:ext cx="284242" cy="337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Szövegdoboz 13"/>
          <p:cNvSpPr txBox="1"/>
          <p:nvPr/>
        </p:nvSpPr>
        <p:spPr>
          <a:xfrm>
            <a:off x="1403648" y="1124744"/>
            <a:ext cx="2664296" cy="3745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hu-HU" sz="1600" b="1" dirty="0" err="1" smtClean="0"/>
              <a:t>Cross-pathway</a:t>
            </a:r>
            <a:r>
              <a:rPr lang="hu-HU" sz="1600" b="1" dirty="0" smtClean="0"/>
              <a:t> </a:t>
            </a:r>
            <a:r>
              <a:rPr lang="hu-HU" sz="1600" b="1" dirty="0" err="1" smtClean="0"/>
              <a:t>inhibition</a:t>
            </a:r>
            <a:endParaRPr lang="hu-HU" sz="1600" b="1" dirty="0"/>
          </a:p>
        </p:txBody>
      </p:sp>
      <p:sp>
        <p:nvSpPr>
          <p:cNvPr id="15" name="Szövegdoboz 14"/>
          <p:cNvSpPr txBox="1"/>
          <p:nvPr/>
        </p:nvSpPr>
        <p:spPr>
          <a:xfrm>
            <a:off x="4932040" y="1124744"/>
            <a:ext cx="2448272" cy="3745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hu-HU" sz="1600" b="1" dirty="0" err="1" smtClean="0"/>
              <a:t>Combination</a:t>
            </a:r>
            <a:r>
              <a:rPr lang="hu-HU" sz="1600" b="1" dirty="0" smtClean="0"/>
              <a:t> of </a:t>
            </a:r>
            <a:r>
              <a:rPr lang="hu-HU" sz="1600" b="1" dirty="0" err="1" smtClean="0"/>
              <a:t>signalling</a:t>
            </a:r>
            <a:endParaRPr lang="hu-HU" sz="1600" b="1" dirty="0"/>
          </a:p>
        </p:txBody>
      </p:sp>
      <p:sp>
        <p:nvSpPr>
          <p:cNvPr id="16" name="Szövegdoboz 15"/>
          <p:cNvSpPr txBox="1"/>
          <p:nvPr/>
        </p:nvSpPr>
        <p:spPr>
          <a:xfrm>
            <a:off x="5076056" y="5699872"/>
            <a:ext cx="2339752" cy="3745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hu-HU" sz="1600" b="1" dirty="0" err="1" smtClean="0"/>
              <a:t>Compartmentalization</a:t>
            </a:r>
            <a:endParaRPr lang="hu-HU" sz="1600" b="1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/>
          <a:srcRect l="15587" t="50815" r="48974"/>
          <a:stretch>
            <a:fillRect/>
          </a:stretch>
        </p:blipFill>
        <p:spPr bwMode="auto">
          <a:xfrm>
            <a:off x="1187624" y="3610554"/>
            <a:ext cx="3015952" cy="2125770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églalap 17"/>
          <p:cNvSpPr/>
          <p:nvPr/>
        </p:nvSpPr>
        <p:spPr>
          <a:xfrm>
            <a:off x="1187624" y="3741958"/>
            <a:ext cx="284242" cy="337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Szövegdoboz 18"/>
          <p:cNvSpPr txBox="1"/>
          <p:nvPr/>
        </p:nvSpPr>
        <p:spPr>
          <a:xfrm>
            <a:off x="1403648" y="5698786"/>
            <a:ext cx="2664296" cy="3745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hu-HU" sz="1600" b="1" dirty="0" err="1" smtClean="0"/>
              <a:t>Scaffolds</a:t>
            </a:r>
            <a:endParaRPr lang="hu-HU" sz="1600" b="1" dirty="0"/>
          </a:p>
        </p:txBody>
      </p:sp>
      <p:sp>
        <p:nvSpPr>
          <p:cNvPr id="20" name="Téglalap 19"/>
          <p:cNvSpPr/>
          <p:nvPr/>
        </p:nvSpPr>
        <p:spPr>
          <a:xfrm>
            <a:off x="-36512" y="6516052"/>
            <a:ext cx="4056560" cy="36933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algn="ctr"/>
            <a:r>
              <a:rPr lang="hu-HU" dirty="0" err="1" smtClean="0">
                <a:solidFill>
                  <a:schemeClr val="bg1"/>
                </a:solidFill>
              </a:rPr>
              <a:t>Haney</a:t>
            </a:r>
            <a:r>
              <a:rPr lang="hu-HU" dirty="0" smtClean="0">
                <a:solidFill>
                  <a:schemeClr val="bg1"/>
                </a:solidFill>
              </a:rPr>
              <a:t> et </a:t>
            </a:r>
            <a:r>
              <a:rPr lang="hu-HU" dirty="0" err="1" smtClean="0">
                <a:solidFill>
                  <a:schemeClr val="bg1"/>
                </a:solidFill>
              </a:rPr>
              <a:t>al</a:t>
            </a:r>
            <a:r>
              <a:rPr lang="hu-HU" dirty="0" smtClean="0">
                <a:solidFill>
                  <a:schemeClr val="bg1"/>
                </a:solidFill>
              </a:rPr>
              <a:t>., </a:t>
            </a:r>
            <a:r>
              <a:rPr lang="hu-HU" i="1" dirty="0" smtClean="0">
                <a:solidFill>
                  <a:schemeClr val="bg1"/>
                </a:solidFill>
              </a:rPr>
              <a:t>BMC Systems </a:t>
            </a:r>
            <a:r>
              <a:rPr lang="hu-HU" i="1" dirty="0" err="1" smtClean="0">
                <a:solidFill>
                  <a:schemeClr val="bg1"/>
                </a:solidFill>
              </a:rPr>
              <a:t>Biology</a:t>
            </a:r>
            <a:r>
              <a:rPr lang="hu-HU" dirty="0" smtClean="0">
                <a:solidFill>
                  <a:schemeClr val="bg1"/>
                </a:solidFill>
              </a:rPr>
              <a:t> (2010)</a:t>
            </a:r>
            <a:endParaRPr lang="hu-HU" dirty="0">
              <a:solidFill>
                <a:schemeClr val="bg1"/>
              </a:solidFill>
            </a:endParaRPr>
          </a:p>
        </p:txBody>
      </p:sp>
      <p:cxnSp>
        <p:nvCxnSpPr>
          <p:cNvPr id="22" name="Egyenes összekötő 21"/>
          <p:cNvCxnSpPr/>
          <p:nvPr/>
        </p:nvCxnSpPr>
        <p:spPr>
          <a:xfrm>
            <a:off x="1187624" y="3573016"/>
            <a:ext cx="648072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/>
          <p:cNvCxnSpPr/>
          <p:nvPr/>
        </p:nvCxnSpPr>
        <p:spPr>
          <a:xfrm>
            <a:off x="4427984" y="1052736"/>
            <a:ext cx="72008" cy="54006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59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0" y="4509120"/>
            <a:ext cx="9144000" cy="1296145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hu-HU" sz="3600" b="1" dirty="0" smtClean="0">
                <a:solidFill>
                  <a:schemeClr val="bg1"/>
                </a:solidFill>
              </a:rPr>
              <a:t>    Extending signalling pathways </a:t>
            </a:r>
            <a:br>
              <a:rPr lang="hu-HU" sz="3600" b="1" dirty="0" smtClean="0">
                <a:solidFill>
                  <a:schemeClr val="bg1"/>
                </a:solidFill>
              </a:rPr>
            </a:br>
            <a:endParaRPr lang="hu-HU" sz="3600" b="1" dirty="0">
              <a:solidFill>
                <a:schemeClr val="bg1"/>
              </a:solidFill>
            </a:endParaRPr>
          </a:p>
        </p:txBody>
      </p:sp>
      <p:sp>
        <p:nvSpPr>
          <p:cNvPr id="4" name="Text Box 42"/>
          <p:cNvSpPr txBox="1">
            <a:spLocks noChangeArrowheads="1"/>
          </p:cNvSpPr>
          <p:nvPr/>
        </p:nvSpPr>
        <p:spPr bwMode="auto">
          <a:xfrm>
            <a:off x="0" y="1988840"/>
            <a:ext cx="9144000" cy="1200329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sz="3600" dirty="0" err="1" smtClean="0">
                <a:solidFill>
                  <a:schemeClr val="bg1"/>
                </a:solidFill>
                <a:latin typeface="Constantia" pitchFamily="18" charset="0"/>
              </a:rPr>
              <a:t>Precise</a:t>
            </a:r>
            <a:r>
              <a:rPr lang="hu-HU" sz="3600" dirty="0" smtClean="0">
                <a:solidFill>
                  <a:schemeClr val="bg1"/>
                </a:solidFill>
                <a:latin typeface="Constantia" pitchFamily="18" charset="0"/>
              </a:rPr>
              <a:t> </a:t>
            </a:r>
            <a:r>
              <a:rPr lang="hu-HU" sz="3600" dirty="0" err="1" smtClean="0">
                <a:solidFill>
                  <a:schemeClr val="bg1"/>
                </a:solidFill>
                <a:latin typeface="Constantia" pitchFamily="18" charset="0"/>
              </a:rPr>
              <a:t>regulation</a:t>
            </a:r>
            <a:r>
              <a:rPr lang="hu-HU" sz="3600" dirty="0" smtClean="0">
                <a:solidFill>
                  <a:schemeClr val="bg1"/>
                </a:solidFill>
                <a:latin typeface="Constantia" pitchFamily="18" charset="0"/>
              </a:rPr>
              <a:t> of </a:t>
            </a:r>
            <a:br>
              <a:rPr lang="hu-HU" sz="3600" dirty="0" smtClean="0">
                <a:solidFill>
                  <a:schemeClr val="bg1"/>
                </a:solidFill>
                <a:latin typeface="Constantia" pitchFamily="18" charset="0"/>
              </a:rPr>
            </a:br>
            <a:r>
              <a:rPr lang="hu-HU" sz="3600" dirty="0" err="1" smtClean="0">
                <a:solidFill>
                  <a:schemeClr val="bg1"/>
                </a:solidFill>
                <a:latin typeface="Constantia" pitchFamily="18" charset="0"/>
              </a:rPr>
              <a:t>signalling</a:t>
            </a:r>
            <a:r>
              <a:rPr lang="hu-HU" sz="3600" dirty="0" smtClean="0">
                <a:solidFill>
                  <a:schemeClr val="bg1"/>
                </a:solidFill>
                <a:latin typeface="Constantia" pitchFamily="18" charset="0"/>
              </a:rPr>
              <a:t> </a:t>
            </a:r>
            <a:r>
              <a:rPr lang="hu-HU" sz="3600" dirty="0" err="1" smtClean="0">
                <a:solidFill>
                  <a:schemeClr val="bg1"/>
                </a:solidFill>
                <a:latin typeface="Constantia" pitchFamily="18" charset="0"/>
              </a:rPr>
              <a:t>pathways</a:t>
            </a:r>
            <a:r>
              <a:rPr lang="hu-HU" sz="3600" dirty="0">
                <a:solidFill>
                  <a:schemeClr val="bg1"/>
                </a:solidFill>
                <a:latin typeface="Constantia" pitchFamily="18" charset="0"/>
              </a:rPr>
              <a:t> </a:t>
            </a:r>
            <a:r>
              <a:rPr lang="hu-HU" sz="3600" dirty="0" smtClean="0">
                <a:solidFill>
                  <a:schemeClr val="bg1"/>
                </a:solidFill>
                <a:latin typeface="Constantia" pitchFamily="18" charset="0"/>
              </a:rPr>
              <a:t>is </a:t>
            </a:r>
            <a:r>
              <a:rPr lang="hu-HU" sz="3600" dirty="0" err="1" smtClean="0">
                <a:solidFill>
                  <a:schemeClr val="bg1"/>
                </a:solidFill>
                <a:latin typeface="Constantia" pitchFamily="18" charset="0"/>
              </a:rPr>
              <a:t>important</a:t>
            </a:r>
            <a:r>
              <a:rPr lang="hu-HU" sz="3600" dirty="0" smtClean="0">
                <a:solidFill>
                  <a:schemeClr val="bg1"/>
                </a:solidFill>
                <a:latin typeface="Constantia" pitchFamily="18" charset="0"/>
              </a:rPr>
              <a:t>.</a:t>
            </a:r>
            <a:endParaRPr lang="hu-HU" sz="3600" dirty="0">
              <a:solidFill>
                <a:schemeClr val="bg1"/>
              </a:solidFill>
              <a:latin typeface="Constant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7320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 l="4107" t="22008" r="63782" b="34237"/>
          <a:stretch>
            <a:fillRect/>
          </a:stretch>
        </p:blipFill>
        <p:spPr bwMode="auto">
          <a:xfrm>
            <a:off x="971600" y="4221087"/>
            <a:ext cx="3096344" cy="2636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Szöveg helye 11"/>
          <p:cNvSpPr>
            <a:spLocks noGrp="1"/>
          </p:cNvSpPr>
          <p:nvPr>
            <p:ph type="body" idx="1"/>
          </p:nvPr>
        </p:nvSpPr>
        <p:spPr>
          <a:xfrm>
            <a:off x="107504" y="815033"/>
            <a:ext cx="4176464" cy="639762"/>
          </a:xfrm>
        </p:spPr>
        <p:txBody>
          <a:bodyPr>
            <a:noAutofit/>
          </a:bodyPr>
          <a:lstStyle/>
          <a:p>
            <a:r>
              <a:rPr lang="hu-HU" sz="2200" dirty="0" err="1" smtClean="0"/>
              <a:t>Kinases</a:t>
            </a:r>
            <a:r>
              <a:rPr lang="hu-HU" sz="2200" dirty="0" smtClean="0"/>
              <a:t>, </a:t>
            </a:r>
            <a:r>
              <a:rPr lang="hu-HU" sz="2200" dirty="0" err="1" smtClean="0"/>
              <a:t>phosphatases</a:t>
            </a:r>
            <a:r>
              <a:rPr lang="hu-HU" sz="2200" dirty="0" smtClean="0"/>
              <a:t>, </a:t>
            </a:r>
            <a:r>
              <a:rPr lang="hu-HU" sz="2200" dirty="0" err="1" smtClean="0"/>
              <a:t>ubiquitin-ligases</a:t>
            </a:r>
            <a:r>
              <a:rPr lang="hu-HU" sz="2200" dirty="0" smtClean="0"/>
              <a:t>, </a:t>
            </a:r>
            <a:r>
              <a:rPr lang="hu-HU" sz="2200" dirty="0" err="1" smtClean="0"/>
              <a:t>peptidases</a:t>
            </a:r>
            <a:r>
              <a:rPr lang="hu-HU" sz="2200" dirty="0" smtClean="0"/>
              <a:t>, etc.</a:t>
            </a:r>
            <a:endParaRPr lang="hu-HU" sz="2200" dirty="0"/>
          </a:p>
        </p:txBody>
      </p:sp>
      <p:sp>
        <p:nvSpPr>
          <p:cNvPr id="13" name="Tartalom helye 12"/>
          <p:cNvSpPr>
            <a:spLocks noGrp="1"/>
          </p:cNvSpPr>
          <p:nvPr>
            <p:ph sz="half" idx="2"/>
          </p:nvPr>
        </p:nvSpPr>
        <p:spPr>
          <a:xfrm>
            <a:off x="251520" y="1454795"/>
            <a:ext cx="3744416" cy="2262237"/>
          </a:xfrm>
        </p:spPr>
        <p:txBody>
          <a:bodyPr/>
          <a:lstStyle/>
          <a:p>
            <a:r>
              <a:rPr lang="hu-HU" sz="2000" dirty="0" err="1" smtClean="0"/>
              <a:t>Reversible</a:t>
            </a:r>
            <a:r>
              <a:rPr lang="hu-HU" sz="2000" dirty="0" smtClean="0"/>
              <a:t> </a:t>
            </a:r>
            <a:r>
              <a:rPr lang="hu-HU" sz="2000" dirty="0" err="1" smtClean="0"/>
              <a:t>or</a:t>
            </a:r>
            <a:r>
              <a:rPr lang="hu-HU" sz="2000" dirty="0" smtClean="0"/>
              <a:t> </a:t>
            </a:r>
            <a:r>
              <a:rPr lang="hu-HU" sz="2000" dirty="0" err="1" smtClean="0"/>
              <a:t>irreversible</a:t>
            </a:r>
            <a:r>
              <a:rPr lang="hu-HU" sz="2000" dirty="0" smtClean="0"/>
              <a:t> </a:t>
            </a:r>
            <a:r>
              <a:rPr lang="hu-HU" sz="2000" dirty="0" err="1" smtClean="0"/>
              <a:t>modulation</a:t>
            </a:r>
            <a:r>
              <a:rPr lang="hu-HU" sz="2000" dirty="0" smtClean="0"/>
              <a:t> of </a:t>
            </a:r>
            <a:r>
              <a:rPr lang="hu-HU" sz="2000" dirty="0" err="1" smtClean="0"/>
              <a:t>specific</a:t>
            </a:r>
            <a:r>
              <a:rPr lang="hu-HU" sz="2000" dirty="0" smtClean="0"/>
              <a:t> </a:t>
            </a:r>
            <a:r>
              <a:rPr lang="hu-HU" sz="2000" dirty="0" err="1" smtClean="0"/>
              <a:t>proteins</a:t>
            </a:r>
            <a:endParaRPr lang="hu-HU" sz="2000" dirty="0" smtClean="0"/>
          </a:p>
          <a:p>
            <a:r>
              <a:rPr lang="hu-HU" sz="2000" dirty="0" err="1" smtClean="0"/>
              <a:t>Priming</a:t>
            </a:r>
            <a:r>
              <a:rPr lang="hu-HU" sz="2000" dirty="0" smtClean="0"/>
              <a:t>, </a:t>
            </a:r>
            <a:r>
              <a:rPr lang="hu-HU" sz="2000" dirty="0" err="1" smtClean="0"/>
              <a:t>activation</a:t>
            </a:r>
            <a:r>
              <a:rPr lang="hu-HU" sz="2000" dirty="0" smtClean="0"/>
              <a:t>, </a:t>
            </a:r>
            <a:r>
              <a:rPr lang="hu-HU" sz="2000" dirty="0" err="1" smtClean="0"/>
              <a:t>temporal</a:t>
            </a:r>
            <a:r>
              <a:rPr lang="hu-HU" sz="2000" dirty="0" smtClean="0"/>
              <a:t> </a:t>
            </a:r>
            <a:r>
              <a:rPr lang="hu-HU" sz="2000" dirty="0" err="1" smtClean="0"/>
              <a:t>de-activation</a:t>
            </a:r>
            <a:r>
              <a:rPr lang="hu-HU" sz="2000" dirty="0" smtClean="0"/>
              <a:t>, </a:t>
            </a:r>
            <a:r>
              <a:rPr lang="hu-HU" sz="2000" dirty="0" err="1" smtClean="0"/>
              <a:t>cleavage</a:t>
            </a:r>
            <a:r>
              <a:rPr lang="hu-HU" sz="2000" dirty="0" smtClean="0"/>
              <a:t>, </a:t>
            </a:r>
            <a:r>
              <a:rPr lang="hu-HU" sz="2000" dirty="0" err="1" smtClean="0"/>
              <a:t>destruction</a:t>
            </a:r>
            <a:r>
              <a:rPr lang="hu-HU" sz="2000" dirty="0" smtClean="0"/>
              <a:t>, etc.</a:t>
            </a:r>
            <a:endParaRPr lang="hu-HU" sz="2000" dirty="0"/>
          </a:p>
        </p:txBody>
      </p:sp>
      <p:sp>
        <p:nvSpPr>
          <p:cNvPr id="14" name="Szöveg helye 13"/>
          <p:cNvSpPr>
            <a:spLocks noGrp="1"/>
          </p:cNvSpPr>
          <p:nvPr>
            <p:ph type="body" sz="quarter" idx="3"/>
          </p:nvPr>
        </p:nvSpPr>
        <p:spPr>
          <a:xfrm>
            <a:off x="4255969" y="764704"/>
            <a:ext cx="4348479" cy="639762"/>
          </a:xfrm>
        </p:spPr>
        <p:txBody>
          <a:bodyPr>
            <a:normAutofit fontScale="92500" lnSpcReduction="20000"/>
          </a:bodyPr>
          <a:lstStyle/>
          <a:p>
            <a:r>
              <a:rPr lang="hu-HU" dirty="0" err="1" smtClean="0"/>
              <a:t>Resources</a:t>
            </a:r>
            <a:r>
              <a:rPr lang="hu-HU" dirty="0" smtClean="0"/>
              <a:t> of </a:t>
            </a:r>
            <a:r>
              <a:rPr lang="hu-HU" dirty="0" err="1" smtClean="0"/>
              <a:t>post-translational</a:t>
            </a:r>
            <a:r>
              <a:rPr lang="hu-HU" dirty="0" smtClean="0"/>
              <a:t> </a:t>
            </a:r>
            <a:r>
              <a:rPr lang="hu-HU" dirty="0" err="1" smtClean="0"/>
              <a:t>modifications</a:t>
            </a:r>
            <a:r>
              <a:rPr lang="hu-HU" dirty="0" smtClean="0"/>
              <a:t> (</a:t>
            </a:r>
            <a:r>
              <a:rPr lang="hu-HU" dirty="0" err="1" smtClean="0"/>
              <a:t>PTMs</a:t>
            </a:r>
            <a:r>
              <a:rPr lang="hu-HU" dirty="0" smtClean="0"/>
              <a:t>)</a:t>
            </a:r>
            <a:endParaRPr lang="hu-HU" dirty="0"/>
          </a:p>
        </p:txBody>
      </p:sp>
      <p:sp>
        <p:nvSpPr>
          <p:cNvPr id="15" name="Tartalom helye 14"/>
          <p:cNvSpPr>
            <a:spLocks noGrp="1"/>
          </p:cNvSpPr>
          <p:nvPr>
            <p:ph sz="quarter" idx="4"/>
          </p:nvPr>
        </p:nvSpPr>
        <p:spPr>
          <a:xfrm>
            <a:off x="4211961" y="1404466"/>
            <a:ext cx="4932040" cy="2262237"/>
          </a:xfrm>
        </p:spPr>
        <p:txBody>
          <a:bodyPr>
            <a:normAutofit/>
          </a:bodyPr>
          <a:lstStyle/>
          <a:p>
            <a:r>
              <a:rPr lang="hu-HU" sz="2000" dirty="0" err="1" smtClean="0"/>
              <a:t>NetworKIN</a:t>
            </a:r>
            <a:r>
              <a:rPr lang="hu-HU" sz="2000" dirty="0" smtClean="0"/>
              <a:t> (</a:t>
            </a:r>
            <a:r>
              <a:rPr lang="hu-HU" sz="2000" dirty="0" smtClean="0">
                <a:hlinkClick r:id="rId4"/>
              </a:rPr>
              <a:t>http://networkin.info</a:t>
            </a:r>
            <a:r>
              <a:rPr lang="hu-HU" sz="2000" dirty="0" smtClean="0"/>
              <a:t>)</a:t>
            </a:r>
          </a:p>
          <a:p>
            <a:r>
              <a:rPr lang="hu-HU" sz="2000" dirty="0" err="1" smtClean="0"/>
              <a:t>Phosphosite</a:t>
            </a:r>
            <a:r>
              <a:rPr lang="hu-HU" sz="2000" dirty="0" smtClean="0"/>
              <a:t> (</a:t>
            </a:r>
            <a:r>
              <a:rPr lang="hu-HU" sz="2000" dirty="0" smtClean="0">
                <a:hlinkClick r:id="rId5"/>
              </a:rPr>
              <a:t>http://phosphosite.org</a:t>
            </a:r>
            <a:r>
              <a:rPr lang="hu-HU" sz="2000" dirty="0" smtClean="0"/>
              <a:t>)</a:t>
            </a:r>
          </a:p>
          <a:p>
            <a:r>
              <a:rPr lang="hu-HU" sz="2000" dirty="0" err="1" smtClean="0"/>
              <a:t>dbPTM</a:t>
            </a:r>
            <a:r>
              <a:rPr lang="hu-HU" sz="2000" dirty="0" smtClean="0"/>
              <a:t> (</a:t>
            </a:r>
            <a:r>
              <a:rPr lang="hu-HU" sz="2000" dirty="0" smtClean="0">
                <a:hlinkClick r:id="rId6"/>
              </a:rPr>
              <a:t>http://dbptm.mbc.nctu.edu.tw</a:t>
            </a:r>
            <a:r>
              <a:rPr lang="hu-HU" sz="2000" dirty="0" smtClean="0"/>
              <a:t>)</a:t>
            </a:r>
          </a:p>
          <a:p>
            <a:r>
              <a:rPr lang="hu-HU" sz="2000" dirty="0" smtClean="0"/>
              <a:t>ELM server (</a:t>
            </a:r>
            <a:r>
              <a:rPr lang="hu-HU" sz="2000" dirty="0" smtClean="0">
                <a:hlinkClick r:id="rId7"/>
              </a:rPr>
              <a:t>http://elm.eu.org</a:t>
            </a:r>
            <a:r>
              <a:rPr lang="hu-HU" sz="2000" dirty="0" smtClean="0"/>
              <a:t>)</a:t>
            </a:r>
          </a:p>
          <a:p>
            <a:r>
              <a:rPr lang="hu-HU" sz="2000" dirty="0" smtClean="0"/>
              <a:t>…</a:t>
            </a:r>
          </a:p>
          <a:p>
            <a:endParaRPr lang="hu-HU" sz="2000" dirty="0"/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0" y="44624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hu-HU" sz="3200" dirty="0" err="1" smtClean="0">
                <a:solidFill>
                  <a:schemeClr val="bg1"/>
                </a:solidFill>
                <a:latin typeface="Constantia" pitchFamily="18" charset="0"/>
              </a:rPr>
              <a:t>Regulation</a:t>
            </a:r>
            <a:r>
              <a:rPr lang="hu-HU" sz="3200" dirty="0" smtClean="0">
                <a:solidFill>
                  <a:schemeClr val="bg1"/>
                </a:solidFill>
                <a:latin typeface="Constantia" pitchFamily="18" charset="0"/>
              </a:rPr>
              <a:t> of </a:t>
            </a:r>
            <a:r>
              <a:rPr lang="hu-HU" sz="3200" dirty="0" err="1" smtClean="0">
                <a:solidFill>
                  <a:schemeClr val="bg1"/>
                </a:solidFill>
                <a:latin typeface="Constantia" pitchFamily="18" charset="0"/>
              </a:rPr>
              <a:t>signalling</a:t>
            </a:r>
            <a:r>
              <a:rPr lang="hu-HU" sz="3200" dirty="0" smtClean="0">
                <a:solidFill>
                  <a:schemeClr val="bg1"/>
                </a:solidFill>
                <a:latin typeface="Constantia" pitchFamily="18" charset="0"/>
              </a:rPr>
              <a:t> </a:t>
            </a:r>
            <a:r>
              <a:rPr lang="hu-HU" sz="3200" dirty="0" err="1" smtClean="0">
                <a:solidFill>
                  <a:schemeClr val="bg1"/>
                </a:solidFill>
                <a:latin typeface="Constantia" pitchFamily="18" charset="0"/>
              </a:rPr>
              <a:t>duration</a:t>
            </a:r>
            <a:endParaRPr lang="hu-HU" sz="3200" dirty="0">
              <a:solidFill>
                <a:schemeClr val="bg1"/>
              </a:solidFill>
              <a:latin typeface="Constantia" pitchFamily="18" charset="0"/>
            </a:endParaRPr>
          </a:p>
        </p:txBody>
      </p:sp>
      <p:sp>
        <p:nvSpPr>
          <p:cNvPr id="16" name="Szöveg helye 11"/>
          <p:cNvSpPr txBox="1">
            <a:spLocks/>
          </p:cNvSpPr>
          <p:nvPr/>
        </p:nvSpPr>
        <p:spPr>
          <a:xfrm>
            <a:off x="683568" y="3573016"/>
            <a:ext cx="4320480" cy="639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hu-HU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Target</a:t>
            </a:r>
            <a:r>
              <a:rPr kumimoji="0" lang="hu-HU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motifs</a:t>
            </a:r>
            <a:endParaRPr kumimoji="0" lang="hu-HU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Szöveg helye 13"/>
          <p:cNvSpPr txBox="1">
            <a:spLocks/>
          </p:cNvSpPr>
          <p:nvPr/>
        </p:nvSpPr>
        <p:spPr>
          <a:xfrm>
            <a:off x="4355976" y="3573016"/>
            <a:ext cx="4041775" cy="639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hu-HU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Docking</a:t>
            </a:r>
            <a:r>
              <a:rPr kumimoji="0" lang="hu-HU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motifs</a:t>
            </a:r>
            <a:endParaRPr kumimoji="0" lang="hu-HU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Tartalom helye 14"/>
          <p:cNvSpPr txBox="1">
            <a:spLocks/>
          </p:cNvSpPr>
          <p:nvPr/>
        </p:nvSpPr>
        <p:spPr>
          <a:xfrm>
            <a:off x="4727377" y="4595763"/>
            <a:ext cx="4041775" cy="2262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hu-HU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Szöveg helye 11"/>
          <p:cNvSpPr txBox="1">
            <a:spLocks/>
          </p:cNvSpPr>
          <p:nvPr/>
        </p:nvSpPr>
        <p:spPr>
          <a:xfrm>
            <a:off x="0" y="3284984"/>
            <a:ext cx="9144000" cy="42373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hu-HU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Specificity</a:t>
            </a:r>
            <a:r>
              <a:rPr kumimoji="0" lang="hu-HU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print"/>
          <a:srcRect l="4500" t="46079" r="66700" b="10001"/>
          <a:stretch>
            <a:fillRect/>
          </a:stretch>
        </p:blipFill>
        <p:spPr bwMode="auto">
          <a:xfrm>
            <a:off x="5220072" y="4221088"/>
            <a:ext cx="2736304" cy="2608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3068960"/>
            <a:ext cx="971599" cy="1114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631832" y="3068960"/>
            <a:ext cx="1512168" cy="1174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églalap 25"/>
          <p:cNvSpPr/>
          <p:nvPr/>
        </p:nvSpPr>
        <p:spPr>
          <a:xfrm>
            <a:off x="6084168" y="4869160"/>
            <a:ext cx="15980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200" dirty="0" smtClean="0"/>
              <a:t>P..P.[KR] </a:t>
            </a:r>
            <a:endParaRPr lang="hu-HU" sz="3200" dirty="0"/>
          </a:p>
        </p:txBody>
      </p:sp>
      <p:sp>
        <p:nvSpPr>
          <p:cNvPr id="27" name="Téglalap 26"/>
          <p:cNvSpPr/>
          <p:nvPr/>
        </p:nvSpPr>
        <p:spPr>
          <a:xfrm>
            <a:off x="0" y="6488668"/>
            <a:ext cx="9144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</a:rPr>
              <a:t>Dinkel </a:t>
            </a:r>
            <a:r>
              <a:rPr lang="hu-HU" i="1" dirty="0" smtClean="0">
                <a:solidFill>
                  <a:schemeClr val="bg1"/>
                </a:solidFill>
              </a:rPr>
              <a:t>et </a:t>
            </a:r>
            <a:r>
              <a:rPr lang="hu-HU" i="1" dirty="0" err="1" smtClean="0">
                <a:solidFill>
                  <a:schemeClr val="bg1"/>
                </a:solidFill>
              </a:rPr>
              <a:t>al</a:t>
            </a:r>
            <a:r>
              <a:rPr lang="hu-HU" i="1" dirty="0" smtClean="0">
                <a:solidFill>
                  <a:schemeClr val="bg1"/>
                </a:solidFill>
              </a:rPr>
              <a:t>., </a:t>
            </a:r>
            <a:r>
              <a:rPr lang="hu-HU" dirty="0" err="1" smtClean="0">
                <a:solidFill>
                  <a:schemeClr val="bg1"/>
                </a:solidFill>
              </a:rPr>
              <a:t>Nucleic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Acids</a:t>
            </a:r>
            <a:r>
              <a:rPr lang="hu-HU" dirty="0" smtClean="0">
                <a:solidFill>
                  <a:schemeClr val="bg1"/>
                </a:solidFill>
              </a:rPr>
              <a:t> Res. (2012); </a:t>
            </a:r>
            <a:r>
              <a:rPr lang="hu-HU" dirty="0" err="1" smtClean="0">
                <a:solidFill>
                  <a:schemeClr val="bg1"/>
                </a:solidFill>
              </a:rPr>
              <a:t>Bhattacharyya</a:t>
            </a:r>
            <a:r>
              <a:rPr lang="hu-HU" i="1" dirty="0" smtClean="0">
                <a:solidFill>
                  <a:schemeClr val="bg1"/>
                </a:solidFill>
              </a:rPr>
              <a:t> et </a:t>
            </a:r>
            <a:r>
              <a:rPr lang="hu-HU" i="1" dirty="0" err="1" smtClean="0">
                <a:solidFill>
                  <a:schemeClr val="bg1"/>
                </a:solidFill>
              </a:rPr>
              <a:t>al</a:t>
            </a:r>
            <a:r>
              <a:rPr lang="hu-HU" i="1" dirty="0" smtClean="0">
                <a:solidFill>
                  <a:schemeClr val="bg1"/>
                </a:solidFill>
              </a:rPr>
              <a:t>., </a:t>
            </a:r>
            <a:r>
              <a:rPr lang="hu-HU" dirty="0" err="1" smtClean="0">
                <a:solidFill>
                  <a:schemeClr val="bg1"/>
                </a:solidFill>
              </a:rPr>
              <a:t>Annu</a:t>
            </a:r>
            <a:r>
              <a:rPr lang="hu-HU" dirty="0" smtClean="0">
                <a:solidFill>
                  <a:schemeClr val="bg1"/>
                </a:solidFill>
              </a:rPr>
              <a:t>. </a:t>
            </a:r>
            <a:r>
              <a:rPr lang="hu-HU" dirty="0" err="1" smtClean="0">
                <a:solidFill>
                  <a:schemeClr val="bg1"/>
                </a:solidFill>
              </a:rPr>
              <a:t>Rev</a:t>
            </a:r>
            <a:r>
              <a:rPr lang="hu-HU" dirty="0" smtClean="0">
                <a:solidFill>
                  <a:schemeClr val="bg1"/>
                </a:solidFill>
              </a:rPr>
              <a:t>. </a:t>
            </a:r>
            <a:r>
              <a:rPr lang="hu-HU" dirty="0" err="1" smtClean="0">
                <a:solidFill>
                  <a:schemeClr val="bg1"/>
                </a:solidFill>
              </a:rPr>
              <a:t>Biochem</a:t>
            </a:r>
            <a:r>
              <a:rPr lang="hu-HU" dirty="0" smtClean="0">
                <a:solidFill>
                  <a:schemeClr val="bg1"/>
                </a:solidFill>
              </a:rPr>
              <a:t>. (2006)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55576" y="4221088"/>
            <a:ext cx="4032448" cy="2235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6561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0" grpId="0" animBg="1"/>
      <p:bldP spid="26" grpId="0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0" y="44624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hu-HU" sz="3200" dirty="0" err="1" smtClean="0">
                <a:solidFill>
                  <a:schemeClr val="bg1"/>
                </a:solidFill>
                <a:latin typeface="Constantia" pitchFamily="18" charset="0"/>
              </a:rPr>
              <a:t>Spatial</a:t>
            </a:r>
            <a:r>
              <a:rPr lang="hu-HU" sz="3200" dirty="0" smtClean="0">
                <a:solidFill>
                  <a:schemeClr val="bg1"/>
                </a:solidFill>
                <a:latin typeface="Constantia" pitchFamily="18" charset="0"/>
              </a:rPr>
              <a:t> </a:t>
            </a:r>
            <a:r>
              <a:rPr lang="hu-HU" sz="3200" dirty="0" err="1" smtClean="0">
                <a:solidFill>
                  <a:schemeClr val="bg1"/>
                </a:solidFill>
                <a:latin typeface="Constantia" pitchFamily="18" charset="0"/>
              </a:rPr>
              <a:t>regulation</a:t>
            </a:r>
            <a:r>
              <a:rPr lang="hu-HU" sz="3200" dirty="0" smtClean="0">
                <a:solidFill>
                  <a:schemeClr val="bg1"/>
                </a:solidFill>
                <a:latin typeface="Constantia" pitchFamily="18" charset="0"/>
              </a:rPr>
              <a:t> of </a:t>
            </a:r>
            <a:r>
              <a:rPr lang="hu-HU" sz="3200" dirty="0" err="1" smtClean="0">
                <a:solidFill>
                  <a:schemeClr val="bg1"/>
                </a:solidFill>
                <a:latin typeface="Constantia" pitchFamily="18" charset="0"/>
              </a:rPr>
              <a:t>signalling</a:t>
            </a:r>
            <a:r>
              <a:rPr lang="hu-HU" sz="3200" dirty="0" smtClean="0">
                <a:solidFill>
                  <a:schemeClr val="bg1"/>
                </a:solidFill>
                <a:latin typeface="Constantia" pitchFamily="18" charset="0"/>
              </a:rPr>
              <a:t> </a:t>
            </a:r>
            <a:r>
              <a:rPr lang="hu-HU" sz="3200" dirty="0" err="1" smtClean="0">
                <a:solidFill>
                  <a:schemeClr val="bg1"/>
                </a:solidFill>
                <a:latin typeface="Constantia" pitchFamily="18" charset="0"/>
              </a:rPr>
              <a:t>by</a:t>
            </a:r>
            <a:r>
              <a:rPr lang="hu-HU" sz="3200" dirty="0" smtClean="0">
                <a:solidFill>
                  <a:schemeClr val="bg1"/>
                </a:solidFill>
                <a:latin typeface="Constantia" pitchFamily="18" charset="0"/>
              </a:rPr>
              <a:t> endocytosis</a:t>
            </a:r>
            <a:endParaRPr lang="hu-HU" sz="3200" dirty="0">
              <a:solidFill>
                <a:schemeClr val="bg1"/>
              </a:solidFill>
              <a:latin typeface="Constantia" pitchFamily="18" charset="0"/>
            </a:endParaRP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 l="51943" t="15723" r="21323" b="10134"/>
          <a:stretch>
            <a:fillRect/>
          </a:stretch>
        </p:blipFill>
        <p:spPr bwMode="auto">
          <a:xfrm>
            <a:off x="6012160" y="1556792"/>
            <a:ext cx="2736304" cy="46805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 r="37202" b="1382"/>
          <a:stretch>
            <a:fillRect/>
          </a:stretch>
        </p:blipFill>
        <p:spPr bwMode="auto">
          <a:xfrm>
            <a:off x="406998" y="1556792"/>
            <a:ext cx="5101106" cy="46805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 cstate="print"/>
          <a:srcRect l="842" t="1408" r="1503" b="1408"/>
          <a:stretch>
            <a:fillRect/>
          </a:stretch>
        </p:blipFill>
        <p:spPr bwMode="auto">
          <a:xfrm>
            <a:off x="395536" y="1556792"/>
            <a:ext cx="8352928" cy="48245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Szövegdoboz 17"/>
          <p:cNvSpPr txBox="1"/>
          <p:nvPr/>
        </p:nvSpPr>
        <p:spPr>
          <a:xfrm>
            <a:off x="0" y="764704"/>
            <a:ext cx="9036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 smtClean="0"/>
              <a:t>Specific</a:t>
            </a:r>
            <a:r>
              <a:rPr lang="hu-HU" sz="2000" b="1" dirty="0" smtClean="0"/>
              <a:t> </a:t>
            </a:r>
            <a:r>
              <a:rPr lang="hu-HU" sz="2000" b="1" dirty="0" err="1" smtClean="0"/>
              <a:t>down-regulation</a:t>
            </a:r>
            <a:r>
              <a:rPr lang="hu-HU" sz="2000" b="1" dirty="0" smtClean="0"/>
              <a:t>, </a:t>
            </a:r>
            <a:r>
              <a:rPr lang="hu-HU" sz="2000" b="1" dirty="0" err="1" smtClean="0"/>
              <a:t>recycling</a:t>
            </a:r>
            <a:r>
              <a:rPr lang="hu-HU" sz="2000" b="1" dirty="0" smtClean="0"/>
              <a:t>, </a:t>
            </a:r>
            <a:r>
              <a:rPr lang="hu-HU" sz="2000" b="1" dirty="0" err="1" smtClean="0"/>
              <a:t>destruction</a:t>
            </a:r>
            <a:r>
              <a:rPr lang="hu-HU" sz="2000" b="1" dirty="0" smtClean="0"/>
              <a:t> </a:t>
            </a:r>
            <a:r>
              <a:rPr lang="hu-HU" sz="2000" b="1" dirty="0" err="1" smtClean="0"/>
              <a:t>or</a:t>
            </a:r>
            <a:r>
              <a:rPr lang="hu-HU" sz="2000" b="1" dirty="0" smtClean="0"/>
              <a:t> </a:t>
            </a:r>
            <a:r>
              <a:rPr lang="hu-HU" sz="2000" b="1" dirty="0" err="1" smtClean="0"/>
              <a:t>signal</a:t>
            </a:r>
            <a:r>
              <a:rPr lang="hu-HU" sz="2000" b="1" dirty="0" smtClean="0"/>
              <a:t> </a:t>
            </a:r>
            <a:r>
              <a:rPr lang="hu-HU" sz="2000" b="1" dirty="0" err="1" smtClean="0"/>
              <a:t>modulation</a:t>
            </a:r>
            <a:r>
              <a:rPr lang="hu-HU" sz="2000" b="1" dirty="0" smtClean="0"/>
              <a:t> </a:t>
            </a:r>
            <a:r>
              <a:rPr lang="hu-HU" sz="2000" b="1" dirty="0" err="1" smtClean="0"/>
              <a:t>by</a:t>
            </a:r>
            <a:r>
              <a:rPr lang="hu-HU" sz="2000" b="1" dirty="0" smtClean="0"/>
              <a:t> </a:t>
            </a:r>
            <a:r>
              <a:rPr lang="hu-HU" sz="2000" b="1" dirty="0" err="1" smtClean="0"/>
              <a:t>general</a:t>
            </a:r>
            <a:r>
              <a:rPr lang="hu-HU" sz="2000" b="1" dirty="0" smtClean="0"/>
              <a:t> and </a:t>
            </a:r>
            <a:r>
              <a:rPr lang="hu-HU" sz="2000" b="1" dirty="0" err="1" smtClean="0"/>
              <a:t>cargo-specific</a:t>
            </a:r>
            <a:r>
              <a:rPr lang="hu-HU" sz="2000" b="1" dirty="0" smtClean="0"/>
              <a:t> </a:t>
            </a:r>
            <a:r>
              <a:rPr lang="hu-HU" sz="2000" b="1" dirty="0" err="1" smtClean="0"/>
              <a:t>factors</a:t>
            </a:r>
            <a:endParaRPr lang="hu-HU" sz="2000" b="1" dirty="0"/>
          </a:p>
        </p:txBody>
      </p:sp>
      <p:sp>
        <p:nvSpPr>
          <p:cNvPr id="19" name="Téglalap 18"/>
          <p:cNvSpPr/>
          <p:nvPr/>
        </p:nvSpPr>
        <p:spPr>
          <a:xfrm>
            <a:off x="0" y="6562219"/>
            <a:ext cx="9144000" cy="323165"/>
          </a:xfrm>
          <a:prstGeom prst="rect">
            <a:avLst/>
          </a:prstGeom>
          <a:solidFill>
            <a:schemeClr val="accent1"/>
          </a:solidFill>
        </p:spPr>
        <p:txBody>
          <a:bodyPr wrap="square" lIns="0" rIns="0">
            <a:spAutoFit/>
          </a:bodyPr>
          <a:lstStyle/>
          <a:p>
            <a:pPr indent="93663"/>
            <a:r>
              <a:rPr lang="hu-HU" sz="1500" dirty="0" err="1" smtClean="0">
                <a:solidFill>
                  <a:schemeClr val="bg1"/>
                </a:solidFill>
              </a:rPr>
              <a:t>Scita</a:t>
            </a:r>
            <a:r>
              <a:rPr lang="hu-HU" sz="1500" dirty="0" smtClean="0">
                <a:solidFill>
                  <a:schemeClr val="bg1"/>
                </a:solidFill>
              </a:rPr>
              <a:t> &amp; Di </a:t>
            </a:r>
            <a:r>
              <a:rPr lang="hu-HU" sz="1500" dirty="0" err="1" smtClean="0">
                <a:solidFill>
                  <a:schemeClr val="bg1"/>
                </a:solidFill>
              </a:rPr>
              <a:t>Fiore</a:t>
            </a:r>
            <a:r>
              <a:rPr lang="hu-HU" sz="1500" dirty="0" smtClean="0">
                <a:solidFill>
                  <a:schemeClr val="bg1"/>
                </a:solidFill>
              </a:rPr>
              <a:t>, </a:t>
            </a:r>
            <a:r>
              <a:rPr lang="hu-HU" sz="1500" i="1" dirty="0" err="1" smtClean="0">
                <a:solidFill>
                  <a:schemeClr val="bg1"/>
                </a:solidFill>
              </a:rPr>
              <a:t>Nature</a:t>
            </a:r>
            <a:r>
              <a:rPr lang="hu-HU" sz="1500" i="1" dirty="0" smtClean="0">
                <a:solidFill>
                  <a:schemeClr val="bg1"/>
                </a:solidFill>
              </a:rPr>
              <a:t> (</a:t>
            </a:r>
            <a:r>
              <a:rPr lang="hu-HU" sz="1500" dirty="0" smtClean="0">
                <a:solidFill>
                  <a:schemeClr val="bg1"/>
                </a:solidFill>
              </a:rPr>
              <a:t>2010);</a:t>
            </a:r>
            <a:r>
              <a:rPr lang="hu-HU" sz="1500" dirty="0">
                <a:solidFill>
                  <a:schemeClr val="bg1"/>
                </a:solidFill>
              </a:rPr>
              <a:t> </a:t>
            </a:r>
            <a:r>
              <a:rPr lang="hu-HU" sz="1500" dirty="0" err="1" smtClean="0">
                <a:solidFill>
                  <a:schemeClr val="bg1"/>
                </a:solidFill>
              </a:rPr>
              <a:t>Wieffer</a:t>
            </a:r>
            <a:r>
              <a:rPr lang="hu-HU" sz="1500" dirty="0" smtClean="0">
                <a:solidFill>
                  <a:schemeClr val="bg1"/>
                </a:solidFill>
              </a:rPr>
              <a:t> </a:t>
            </a:r>
            <a:r>
              <a:rPr lang="hu-HU" sz="1500" i="1" dirty="0" smtClean="0">
                <a:solidFill>
                  <a:schemeClr val="bg1"/>
                </a:solidFill>
              </a:rPr>
              <a:t>et </a:t>
            </a:r>
            <a:r>
              <a:rPr lang="hu-HU" sz="1500" i="1" dirty="0" err="1" smtClean="0">
                <a:solidFill>
                  <a:schemeClr val="bg1"/>
                </a:solidFill>
              </a:rPr>
              <a:t>al</a:t>
            </a:r>
            <a:r>
              <a:rPr lang="hu-HU" sz="1500" i="1" dirty="0" smtClean="0">
                <a:solidFill>
                  <a:schemeClr val="bg1"/>
                </a:solidFill>
              </a:rPr>
              <a:t>., </a:t>
            </a:r>
            <a:r>
              <a:rPr lang="hu-HU" sz="1500" dirty="0" err="1" smtClean="0">
                <a:solidFill>
                  <a:schemeClr val="bg1"/>
                </a:solidFill>
              </a:rPr>
              <a:t>Cell</a:t>
            </a:r>
            <a:r>
              <a:rPr lang="hu-HU" sz="1500" dirty="0">
                <a:solidFill>
                  <a:schemeClr val="bg1"/>
                </a:solidFill>
              </a:rPr>
              <a:t> </a:t>
            </a:r>
            <a:r>
              <a:rPr lang="hu-HU" sz="1500" dirty="0" smtClean="0">
                <a:solidFill>
                  <a:schemeClr val="bg1"/>
                </a:solidFill>
              </a:rPr>
              <a:t>(2009); Gould &amp; </a:t>
            </a:r>
            <a:r>
              <a:rPr lang="hu-HU" sz="1500" dirty="0" err="1" smtClean="0">
                <a:solidFill>
                  <a:schemeClr val="bg1"/>
                </a:solidFill>
              </a:rPr>
              <a:t>Lippincott-Schwartz</a:t>
            </a:r>
            <a:r>
              <a:rPr lang="hu-HU" sz="1500" dirty="0" smtClean="0">
                <a:solidFill>
                  <a:schemeClr val="bg1"/>
                </a:solidFill>
              </a:rPr>
              <a:t>, </a:t>
            </a:r>
            <a:r>
              <a:rPr lang="hu-HU" sz="1500" i="1" dirty="0" err="1" smtClean="0">
                <a:solidFill>
                  <a:schemeClr val="bg1"/>
                </a:solidFill>
              </a:rPr>
              <a:t>Nat.Mol.Cell.Biol</a:t>
            </a:r>
            <a:r>
              <a:rPr lang="hu-HU" sz="1500" i="1" dirty="0" smtClean="0">
                <a:solidFill>
                  <a:schemeClr val="bg1"/>
                </a:solidFill>
              </a:rPr>
              <a:t> </a:t>
            </a:r>
            <a:r>
              <a:rPr lang="hu-HU" sz="1500" dirty="0" smtClean="0">
                <a:solidFill>
                  <a:schemeClr val="bg1"/>
                </a:solidFill>
              </a:rPr>
              <a:t>(2009)</a:t>
            </a:r>
            <a:endParaRPr lang="hu-HU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89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196752"/>
            <a:ext cx="5544616" cy="5126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ím 2"/>
          <p:cNvSpPr>
            <a:spLocks noGrp="1"/>
          </p:cNvSpPr>
          <p:nvPr>
            <p:ph type="title"/>
          </p:nvPr>
        </p:nvSpPr>
        <p:spPr>
          <a:xfrm>
            <a:off x="395536" y="-99392"/>
            <a:ext cx="8229600" cy="836712"/>
          </a:xfrm>
        </p:spPr>
        <p:txBody>
          <a:bodyPr>
            <a:normAutofit/>
          </a:bodyPr>
          <a:lstStyle/>
          <a:p>
            <a:r>
              <a:rPr lang="hu-HU" sz="4000" smtClean="0">
                <a:solidFill>
                  <a:schemeClr val="bg1"/>
                </a:solidFill>
                <a:latin typeface="Constantia" pitchFamily="18" charset="0"/>
              </a:rPr>
              <a:t>Why </a:t>
            </a:r>
            <a:r>
              <a:rPr lang="hu-HU" sz="4000" smtClean="0">
                <a:solidFill>
                  <a:schemeClr val="bg1"/>
                </a:solidFill>
                <a:latin typeface="Constantia" pitchFamily="18" charset="0"/>
              </a:rPr>
              <a:t>am I interested </a:t>
            </a:r>
            <a:r>
              <a:rPr lang="hu-HU" sz="4000" dirty="0" smtClean="0">
                <a:solidFill>
                  <a:schemeClr val="bg1"/>
                </a:solidFill>
                <a:latin typeface="Constantia" pitchFamily="18" charset="0"/>
              </a:rPr>
              <a:t>in PPIs?</a:t>
            </a:r>
            <a:endParaRPr lang="hu-HU" sz="4000" dirty="0">
              <a:solidFill>
                <a:schemeClr val="bg1"/>
              </a:solidFill>
              <a:latin typeface="Constantia" pitchFamily="18" charset="0"/>
            </a:endParaRPr>
          </a:p>
        </p:txBody>
      </p:sp>
      <p:grpSp>
        <p:nvGrpSpPr>
          <p:cNvPr id="17" name="Csoportba foglalás 16"/>
          <p:cNvGrpSpPr/>
          <p:nvPr/>
        </p:nvGrpSpPr>
        <p:grpSpPr>
          <a:xfrm>
            <a:off x="251520" y="836712"/>
            <a:ext cx="8720138" cy="5833963"/>
            <a:chOff x="251520" y="836712"/>
            <a:chExt cx="8720138" cy="5833963"/>
          </a:xfrm>
          <a:effectLst>
            <a:glow rad="1397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7" name="Picture 2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96136" y="1844824"/>
              <a:ext cx="3169469" cy="2686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21"/>
            <p:cNvPicPr>
              <a:picLocks noChangeAspect="1" noChangeArrowheads="1"/>
            </p:cNvPicPr>
            <p:nvPr/>
          </p:nvPicPr>
          <p:blipFill>
            <a:blip r:embed="rId4" cstate="print"/>
            <a:srcRect l="2480"/>
            <a:stretch>
              <a:fillRect/>
            </a:stretch>
          </p:blipFill>
          <p:spPr bwMode="auto">
            <a:xfrm>
              <a:off x="251520" y="4437113"/>
              <a:ext cx="2808288" cy="22319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20"/>
            <p:cNvPicPr>
              <a:picLocks noChangeAspect="1" noChangeArrowheads="1"/>
            </p:cNvPicPr>
            <p:nvPr/>
          </p:nvPicPr>
          <p:blipFill>
            <a:blip r:embed="rId5" cstate="print"/>
            <a:srcRect r="6451" b="24477"/>
            <a:stretch>
              <a:fillRect/>
            </a:stretch>
          </p:blipFill>
          <p:spPr bwMode="auto">
            <a:xfrm>
              <a:off x="2988370" y="4437063"/>
              <a:ext cx="2058988" cy="22336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Picture 11"/>
            <p:cNvPicPr>
              <a:picLocks noChangeAspect="1" noChangeArrowheads="1"/>
            </p:cNvPicPr>
            <p:nvPr/>
          </p:nvPicPr>
          <p:blipFill>
            <a:blip r:embed="rId6" cstate="print"/>
            <a:srcRect t="25050" r="15866"/>
            <a:stretch>
              <a:fillRect/>
            </a:stretch>
          </p:blipFill>
          <p:spPr bwMode="auto">
            <a:xfrm>
              <a:off x="5004495" y="4437063"/>
              <a:ext cx="3960688" cy="2225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12" descr="white-tiger"/>
            <p:cNvPicPr>
              <a:picLocks noChangeAspect="1" noChangeArrowheads="1"/>
            </p:cNvPicPr>
            <p:nvPr/>
          </p:nvPicPr>
          <p:blipFill>
            <a:blip r:embed="rId7" cstate="print"/>
            <a:srcRect b="19678"/>
            <a:stretch>
              <a:fillRect/>
            </a:stretch>
          </p:blipFill>
          <p:spPr bwMode="auto">
            <a:xfrm>
              <a:off x="7813055" y="836712"/>
              <a:ext cx="1158603" cy="1223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764383" y="836712"/>
              <a:ext cx="1296144" cy="1224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060527" y="836712"/>
              <a:ext cx="1944216" cy="12469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10" cstate="print"/>
            <a:stretch>
              <a:fillRect/>
            </a:stretch>
          </p:blipFill>
          <p:spPr bwMode="auto">
            <a:xfrm>
              <a:off x="5004048" y="836713"/>
              <a:ext cx="1872208" cy="1242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6876951" y="836712"/>
              <a:ext cx="936103" cy="12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13" descr="DSC00078"/>
            <p:cNvPicPr>
              <a:picLocks noChangeAspect="1" noChangeArrowheads="1"/>
            </p:cNvPicPr>
            <p:nvPr/>
          </p:nvPicPr>
          <p:blipFill>
            <a:blip r:embed="rId12" cstate="print"/>
            <a:stretch>
              <a:fillRect/>
            </a:stretch>
          </p:blipFill>
          <p:spPr bwMode="auto">
            <a:xfrm>
              <a:off x="251520" y="836712"/>
              <a:ext cx="1512863" cy="1224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10"/>
            <p:cNvPicPr>
              <a:picLocks noChangeAspect="1" noChangeArrowheads="1"/>
            </p:cNvPicPr>
            <p:nvPr/>
          </p:nvPicPr>
          <p:blipFill>
            <a:blip r:embed="rId13" cstate="print"/>
            <a:srcRect b="17026"/>
            <a:stretch>
              <a:fillRect/>
            </a:stretch>
          </p:blipFill>
          <p:spPr bwMode="auto">
            <a:xfrm>
              <a:off x="251520" y="2060848"/>
              <a:ext cx="2376264" cy="2376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Rectangle 27"/>
            <p:cNvSpPr>
              <a:spLocks noChangeArrowheads="1"/>
            </p:cNvSpPr>
            <p:nvPr/>
          </p:nvSpPr>
          <p:spPr bwMode="auto">
            <a:xfrm>
              <a:off x="2627785" y="2060575"/>
              <a:ext cx="3168352" cy="2376488"/>
            </a:xfrm>
            <a:prstGeom prst="rect">
              <a:avLst/>
            </a:prstGeom>
            <a:noFill/>
            <a:ln w="635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u-HU">
                <a:latin typeface="Calibri" pitchFamily="34" charset="0"/>
              </a:endParaRPr>
            </a:p>
          </p:txBody>
        </p:sp>
      </p:grpSp>
      <p:sp>
        <p:nvSpPr>
          <p:cNvPr id="18" name="Szöveg helye 7"/>
          <p:cNvSpPr txBox="1">
            <a:spLocks/>
          </p:cNvSpPr>
          <p:nvPr/>
        </p:nvSpPr>
        <p:spPr>
          <a:xfrm>
            <a:off x="6336704" y="1988840"/>
            <a:ext cx="2915816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Contra</a:t>
            </a:r>
            <a:r>
              <a:rPr kumimoji="0" lang="hu-H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</a:t>
            </a: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ictions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Tartalom helye 3"/>
          <p:cNvSpPr txBox="1">
            <a:spLocks/>
          </p:cNvSpPr>
          <p:nvPr/>
        </p:nvSpPr>
        <p:spPr>
          <a:xfrm>
            <a:off x="6660232" y="2492896"/>
            <a:ext cx="2376264" cy="3702397"/>
          </a:xfrm>
          <a:prstGeom prst="snip1Rect">
            <a:avLst/>
          </a:prstGeom>
          <a:ln w="5715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85000"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hu-HU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any cell types and phenotypes</a:t>
            </a:r>
            <a:endParaRPr kumimoji="0" lang="hu-HU" sz="2200" b="0" i="0" u="none" strike="noStrike" kern="120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hu-HU" sz="2200" b="0" i="0" u="none" strike="noStrike" kern="120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hu-HU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But</a:t>
            </a:r>
            <a:r>
              <a:rPr kumimoji="0" lang="hu-HU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relatively low number of </a:t>
            </a: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signalling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proteins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hu-HU" sz="2200" b="0" i="0" u="none" strike="noStrike" kern="120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Relatively low number of </a:t>
            </a: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signalling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pathways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19" grpId="0" uiExpand="1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-36512" y="188640"/>
            <a:ext cx="871195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hu-HU" sz="3200" dirty="0" smtClean="0">
                <a:solidFill>
                  <a:schemeClr val="bg1"/>
                </a:solidFill>
                <a:latin typeface="Constantia" pitchFamily="18" charset="0"/>
              </a:rPr>
              <a:t>An </a:t>
            </a:r>
            <a:r>
              <a:rPr lang="hu-HU" sz="3200" dirty="0" err="1" smtClean="0">
                <a:solidFill>
                  <a:schemeClr val="bg1"/>
                </a:solidFill>
                <a:latin typeface="Constantia" pitchFamily="18" charset="0"/>
              </a:rPr>
              <a:t>opinion</a:t>
            </a:r>
            <a:r>
              <a:rPr lang="hu-HU" sz="3200" dirty="0" smtClean="0">
                <a:solidFill>
                  <a:schemeClr val="bg1"/>
                </a:solidFill>
                <a:latin typeface="Constantia" pitchFamily="18" charset="0"/>
              </a:rPr>
              <a:t>: Cross-talk endosomes</a:t>
            </a:r>
            <a:endParaRPr lang="hu-HU" sz="3200" dirty="0">
              <a:solidFill>
                <a:schemeClr val="bg1"/>
              </a:solidFill>
              <a:latin typeface="Constantia" pitchFamily="18" charset="0"/>
            </a:endParaRPr>
          </a:p>
        </p:txBody>
      </p:sp>
      <p:sp>
        <p:nvSpPr>
          <p:cNvPr id="7" name="Oval 8"/>
          <p:cNvSpPr>
            <a:spLocks noChangeArrowheads="1"/>
          </p:cNvSpPr>
          <p:nvPr/>
        </p:nvSpPr>
        <p:spPr bwMode="auto">
          <a:xfrm>
            <a:off x="1260425" y="4797152"/>
            <a:ext cx="1872208" cy="1296615"/>
          </a:xfrm>
          <a:prstGeom prst="ellipse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path path="shape">
              <a:fillToRect l="50000" t="50000" r="50000" b="50000"/>
            </a:path>
            <a:tileRect/>
          </a:gradFill>
          <a:ln w="38100">
            <a:solidFill>
              <a:srgbClr val="996600"/>
            </a:solidFill>
            <a:round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39700" h="139700" prst="divot"/>
          </a:sp3d>
        </p:spPr>
        <p:txBody>
          <a:bodyPr wrap="none" anchor="ctr"/>
          <a:lstStyle/>
          <a:p>
            <a:pPr>
              <a:defRPr/>
            </a:pPr>
            <a:endParaRPr lang="hu-HU"/>
          </a:p>
        </p:txBody>
      </p:sp>
      <p:sp>
        <p:nvSpPr>
          <p:cNvPr id="8" name="AutoShape 9"/>
          <p:cNvSpPr>
            <a:spLocks noChangeArrowheads="1"/>
          </p:cNvSpPr>
          <p:nvPr/>
        </p:nvSpPr>
        <p:spPr bwMode="auto">
          <a:xfrm>
            <a:off x="1908300" y="4438650"/>
            <a:ext cx="504825" cy="431800"/>
          </a:xfrm>
          <a:prstGeom prst="can">
            <a:avLst>
              <a:gd name="adj" fmla="val 25000"/>
            </a:avLst>
          </a:prstGeom>
          <a:solidFill>
            <a:srgbClr val="99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hu-HU" b="1">
              <a:solidFill>
                <a:schemeClr val="bg1"/>
              </a:solidFill>
            </a:endParaRPr>
          </a:p>
        </p:txBody>
      </p:sp>
      <p:sp>
        <p:nvSpPr>
          <p:cNvPr id="9" name="PubHalfFrame"/>
          <p:cNvSpPr>
            <a:spLocks noEditPoints="1" noChangeArrowheads="1"/>
          </p:cNvSpPr>
          <p:nvPr/>
        </p:nvSpPr>
        <p:spPr bwMode="auto">
          <a:xfrm flipV="1">
            <a:off x="828800" y="3716338"/>
            <a:ext cx="2592387" cy="792162"/>
          </a:xfrm>
          <a:prstGeom prst="trapezoid">
            <a:avLst>
              <a:gd name="adj" fmla="val 115569"/>
            </a:avLst>
          </a:prstGeom>
          <a:solidFill>
            <a:srgbClr val="92D05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323975" y="1196975"/>
            <a:ext cx="9413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b="1" i="1"/>
              <a:t>Input 1</a:t>
            </a: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3132262" y="1196975"/>
            <a:ext cx="9413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b="1" i="1"/>
              <a:t>Input 2</a:t>
            </a:r>
          </a:p>
        </p:txBody>
      </p:sp>
      <p:sp>
        <p:nvSpPr>
          <p:cNvPr id="12" name="Oval 17"/>
          <p:cNvSpPr>
            <a:spLocks noChangeArrowheads="1"/>
          </p:cNvSpPr>
          <p:nvPr/>
        </p:nvSpPr>
        <p:spPr bwMode="auto">
          <a:xfrm>
            <a:off x="395412" y="3429000"/>
            <a:ext cx="576263" cy="504825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hu-HU" sz="2400" b="1"/>
              <a:t>X</a:t>
            </a:r>
          </a:p>
        </p:txBody>
      </p:sp>
      <p:sp>
        <p:nvSpPr>
          <p:cNvPr id="13" name="Oval 18"/>
          <p:cNvSpPr>
            <a:spLocks noChangeArrowheads="1"/>
          </p:cNvSpPr>
          <p:nvPr/>
        </p:nvSpPr>
        <p:spPr bwMode="auto">
          <a:xfrm>
            <a:off x="3203700" y="3429000"/>
            <a:ext cx="576262" cy="504825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hu-HU" b="1"/>
              <a:t>Y</a:t>
            </a:r>
          </a:p>
        </p:txBody>
      </p:sp>
      <p:sp>
        <p:nvSpPr>
          <p:cNvPr id="14" name="Text Box 26"/>
          <p:cNvSpPr txBox="1">
            <a:spLocks noChangeArrowheads="1"/>
          </p:cNvSpPr>
          <p:nvPr/>
        </p:nvSpPr>
        <p:spPr bwMode="auto">
          <a:xfrm>
            <a:off x="179512" y="6237288"/>
            <a:ext cx="11350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b="1" i="1"/>
              <a:t>Output 1</a:t>
            </a:r>
          </a:p>
        </p:txBody>
      </p:sp>
      <p:sp>
        <p:nvSpPr>
          <p:cNvPr id="15" name="Text Box 27"/>
          <p:cNvSpPr txBox="1">
            <a:spLocks noChangeArrowheads="1"/>
          </p:cNvSpPr>
          <p:nvPr/>
        </p:nvSpPr>
        <p:spPr bwMode="auto">
          <a:xfrm>
            <a:off x="2916362" y="6237288"/>
            <a:ext cx="11334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b="1" i="1"/>
              <a:t>Output 2</a:t>
            </a:r>
          </a:p>
        </p:txBody>
      </p:sp>
      <p:sp>
        <p:nvSpPr>
          <p:cNvPr id="16" name="Line 28"/>
          <p:cNvSpPr>
            <a:spLocks noChangeShapeType="1"/>
          </p:cNvSpPr>
          <p:nvPr/>
        </p:nvSpPr>
        <p:spPr bwMode="auto">
          <a:xfrm>
            <a:off x="684337" y="5300663"/>
            <a:ext cx="0" cy="865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17" name="Szövegdoboz 16"/>
          <p:cNvSpPr txBox="1"/>
          <p:nvPr/>
        </p:nvSpPr>
        <p:spPr>
          <a:xfrm>
            <a:off x="1260600" y="5229225"/>
            <a:ext cx="18732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Endosome</a:t>
            </a:r>
          </a:p>
        </p:txBody>
      </p:sp>
      <p:sp>
        <p:nvSpPr>
          <p:cNvPr id="18" name="AutoShape 8"/>
          <p:cNvSpPr>
            <a:spLocks noChangeArrowheads="1"/>
          </p:cNvSpPr>
          <p:nvPr/>
        </p:nvSpPr>
        <p:spPr bwMode="auto">
          <a:xfrm rot="16200000">
            <a:off x="1837656" y="1843882"/>
            <a:ext cx="574675" cy="2592387"/>
          </a:xfrm>
          <a:prstGeom prst="curvedLeftArrow">
            <a:avLst>
              <a:gd name="adj1" fmla="val 22513"/>
              <a:gd name="adj2" fmla="val 45027"/>
              <a:gd name="adj3" fmla="val 33333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1620962" y="3933825"/>
            <a:ext cx="109537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b="1" dirty="0" err="1"/>
              <a:t>Scaffold</a:t>
            </a:r>
            <a:endParaRPr lang="hu-HU" b="1" dirty="0"/>
          </a:p>
        </p:txBody>
      </p:sp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1459037" y="2482850"/>
            <a:ext cx="13128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b="1">
                <a:solidFill>
                  <a:srgbClr val="0070C0"/>
                </a:solidFill>
              </a:rPr>
              <a:t>Cross-talk</a:t>
            </a:r>
          </a:p>
        </p:txBody>
      </p:sp>
      <p:sp>
        <p:nvSpPr>
          <p:cNvPr id="21" name="Oval 17"/>
          <p:cNvSpPr>
            <a:spLocks noChangeArrowheads="1"/>
          </p:cNvSpPr>
          <p:nvPr/>
        </p:nvSpPr>
        <p:spPr bwMode="auto">
          <a:xfrm>
            <a:off x="397000" y="2205038"/>
            <a:ext cx="576262" cy="5048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hu-HU" sz="2400" b="1"/>
          </a:p>
        </p:txBody>
      </p:sp>
      <p:sp>
        <p:nvSpPr>
          <p:cNvPr id="22" name="Line 28"/>
          <p:cNvSpPr>
            <a:spLocks noChangeShapeType="1"/>
          </p:cNvSpPr>
          <p:nvPr/>
        </p:nvSpPr>
        <p:spPr bwMode="auto">
          <a:xfrm>
            <a:off x="684337" y="1557338"/>
            <a:ext cx="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23" name="Line 28"/>
          <p:cNvSpPr>
            <a:spLocks noChangeShapeType="1"/>
          </p:cNvSpPr>
          <p:nvPr/>
        </p:nvSpPr>
        <p:spPr bwMode="auto">
          <a:xfrm>
            <a:off x="684337" y="2781300"/>
            <a:ext cx="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24" name="Line 28"/>
          <p:cNvSpPr>
            <a:spLocks noChangeShapeType="1"/>
          </p:cNvSpPr>
          <p:nvPr/>
        </p:nvSpPr>
        <p:spPr bwMode="auto">
          <a:xfrm>
            <a:off x="684337" y="4005263"/>
            <a:ext cx="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25" name="Oval 17"/>
          <p:cNvSpPr>
            <a:spLocks noChangeArrowheads="1"/>
          </p:cNvSpPr>
          <p:nvPr/>
        </p:nvSpPr>
        <p:spPr bwMode="auto">
          <a:xfrm>
            <a:off x="397000" y="4652963"/>
            <a:ext cx="576262" cy="5048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hu-HU" sz="2400" b="1"/>
          </a:p>
        </p:txBody>
      </p:sp>
      <p:sp>
        <p:nvSpPr>
          <p:cNvPr id="26" name="Line 28"/>
          <p:cNvSpPr>
            <a:spLocks noChangeShapeType="1"/>
          </p:cNvSpPr>
          <p:nvPr/>
        </p:nvSpPr>
        <p:spPr bwMode="auto">
          <a:xfrm>
            <a:off x="3492625" y="5300663"/>
            <a:ext cx="0" cy="865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27" name="Oval 17"/>
          <p:cNvSpPr>
            <a:spLocks noChangeArrowheads="1"/>
          </p:cNvSpPr>
          <p:nvPr/>
        </p:nvSpPr>
        <p:spPr bwMode="auto">
          <a:xfrm>
            <a:off x="3205287" y="2205038"/>
            <a:ext cx="576263" cy="5048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hu-HU" sz="2400" b="1"/>
          </a:p>
        </p:txBody>
      </p:sp>
      <p:sp>
        <p:nvSpPr>
          <p:cNvPr id="28" name="Line 28"/>
          <p:cNvSpPr>
            <a:spLocks noChangeShapeType="1"/>
          </p:cNvSpPr>
          <p:nvPr/>
        </p:nvSpPr>
        <p:spPr bwMode="auto">
          <a:xfrm>
            <a:off x="3492625" y="1557338"/>
            <a:ext cx="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29" name="Line 28"/>
          <p:cNvSpPr>
            <a:spLocks noChangeShapeType="1"/>
          </p:cNvSpPr>
          <p:nvPr/>
        </p:nvSpPr>
        <p:spPr bwMode="auto">
          <a:xfrm>
            <a:off x="3492625" y="2781300"/>
            <a:ext cx="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30" name="Line 28"/>
          <p:cNvSpPr>
            <a:spLocks noChangeShapeType="1"/>
          </p:cNvSpPr>
          <p:nvPr/>
        </p:nvSpPr>
        <p:spPr bwMode="auto">
          <a:xfrm>
            <a:off x="3492625" y="4005263"/>
            <a:ext cx="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31" name="Oval 17"/>
          <p:cNvSpPr>
            <a:spLocks noChangeArrowheads="1"/>
          </p:cNvSpPr>
          <p:nvPr/>
        </p:nvSpPr>
        <p:spPr bwMode="auto">
          <a:xfrm>
            <a:off x="3203700" y="4652963"/>
            <a:ext cx="576262" cy="5048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hu-HU" sz="2400" b="1"/>
          </a:p>
        </p:txBody>
      </p:sp>
      <p:sp>
        <p:nvSpPr>
          <p:cNvPr id="32" name="Text Box 5"/>
          <p:cNvSpPr txBox="1">
            <a:spLocks noChangeArrowheads="1"/>
          </p:cNvSpPr>
          <p:nvPr/>
        </p:nvSpPr>
        <p:spPr bwMode="auto">
          <a:xfrm>
            <a:off x="1933700" y="4508500"/>
            <a:ext cx="4794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b="1" dirty="0">
                <a:solidFill>
                  <a:schemeClr val="bg1"/>
                </a:solidFill>
              </a:rPr>
              <a:t>EL</a:t>
            </a:r>
          </a:p>
        </p:txBody>
      </p:sp>
      <p:sp>
        <p:nvSpPr>
          <p:cNvPr id="33" name="Szövegdoboz 32"/>
          <p:cNvSpPr txBox="1"/>
          <p:nvPr/>
        </p:nvSpPr>
        <p:spPr>
          <a:xfrm>
            <a:off x="3923928" y="0"/>
            <a:ext cx="5220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400" dirty="0" err="1" smtClean="0">
                <a:solidFill>
                  <a:schemeClr val="bg1"/>
                </a:solidFill>
              </a:rPr>
              <a:t>Palfy</a:t>
            </a:r>
            <a:r>
              <a:rPr lang="hu-HU" sz="1400" dirty="0" smtClean="0">
                <a:solidFill>
                  <a:schemeClr val="bg1"/>
                </a:solidFill>
              </a:rPr>
              <a:t>, </a:t>
            </a:r>
            <a:r>
              <a:rPr lang="hu-HU" sz="1400" dirty="0" err="1" smtClean="0">
                <a:solidFill>
                  <a:schemeClr val="bg1"/>
                </a:solidFill>
              </a:rPr>
              <a:t>Remenyi</a:t>
            </a:r>
            <a:r>
              <a:rPr lang="hu-HU" sz="1400" dirty="0" smtClean="0">
                <a:solidFill>
                  <a:schemeClr val="bg1"/>
                </a:solidFill>
              </a:rPr>
              <a:t>, Korcsmaros (</a:t>
            </a:r>
            <a:r>
              <a:rPr lang="hu-HU" sz="1400" i="1" dirty="0" err="1" smtClean="0">
                <a:solidFill>
                  <a:schemeClr val="bg1"/>
                </a:solidFill>
              </a:rPr>
              <a:t>Trends</a:t>
            </a:r>
            <a:r>
              <a:rPr lang="hu-HU" sz="1400" i="1" dirty="0" smtClean="0">
                <a:solidFill>
                  <a:schemeClr val="bg1"/>
                </a:solidFill>
              </a:rPr>
              <a:t> </a:t>
            </a:r>
            <a:r>
              <a:rPr lang="hu-HU" sz="1400" i="1" dirty="0" err="1" smtClean="0">
                <a:solidFill>
                  <a:schemeClr val="bg1"/>
                </a:solidFill>
              </a:rPr>
              <a:t>in</a:t>
            </a:r>
            <a:r>
              <a:rPr lang="hu-HU" sz="1400" i="1" dirty="0" smtClean="0">
                <a:solidFill>
                  <a:schemeClr val="bg1"/>
                </a:solidFill>
              </a:rPr>
              <a:t> </a:t>
            </a:r>
            <a:r>
              <a:rPr lang="hu-HU" sz="1400" i="1" dirty="0" err="1" smtClean="0">
                <a:solidFill>
                  <a:schemeClr val="bg1"/>
                </a:solidFill>
              </a:rPr>
              <a:t>Cell</a:t>
            </a:r>
            <a:r>
              <a:rPr lang="hu-HU" sz="1400" i="1" dirty="0" smtClean="0">
                <a:solidFill>
                  <a:schemeClr val="bg1"/>
                </a:solidFill>
              </a:rPr>
              <a:t> </a:t>
            </a:r>
            <a:r>
              <a:rPr lang="hu-HU" sz="1400" i="1" dirty="0" err="1" smtClean="0">
                <a:solidFill>
                  <a:schemeClr val="bg1"/>
                </a:solidFill>
              </a:rPr>
              <a:t>Biol</a:t>
            </a:r>
            <a:r>
              <a:rPr lang="hu-HU" sz="1400" dirty="0" smtClean="0">
                <a:solidFill>
                  <a:schemeClr val="bg1"/>
                </a:solidFill>
              </a:rPr>
              <a:t>, 2012)</a:t>
            </a:r>
            <a:endParaRPr lang="hu-HU" sz="1400" dirty="0">
              <a:solidFill>
                <a:schemeClr val="bg1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 r="5253" b="2087"/>
          <a:stretch>
            <a:fillRect/>
          </a:stretch>
        </p:blipFill>
        <p:spPr bwMode="auto">
          <a:xfrm>
            <a:off x="4427984" y="1268760"/>
            <a:ext cx="4536504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859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1" grpId="0"/>
      <p:bldP spid="12" grpId="0" animBg="1"/>
      <p:bldP spid="13" grpId="0" animBg="1"/>
      <p:bldP spid="14" grpId="0"/>
      <p:bldP spid="15" grpId="0"/>
      <p:bldP spid="16" grpId="0" animBg="1"/>
      <p:bldP spid="17" grpId="0"/>
      <p:bldP spid="18" grpId="0" animBg="1"/>
      <p:bldP spid="19" grpId="0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zöveg helye 11"/>
          <p:cNvSpPr>
            <a:spLocks noGrp="1"/>
          </p:cNvSpPr>
          <p:nvPr>
            <p:ph type="body" idx="1"/>
          </p:nvPr>
        </p:nvSpPr>
        <p:spPr>
          <a:xfrm>
            <a:off x="179512" y="548680"/>
            <a:ext cx="4176464" cy="639762"/>
          </a:xfrm>
        </p:spPr>
        <p:txBody>
          <a:bodyPr>
            <a:noAutofit/>
          </a:bodyPr>
          <a:lstStyle/>
          <a:p>
            <a:r>
              <a:rPr lang="hu-HU" sz="2000" dirty="0" err="1" smtClean="0"/>
              <a:t>Transcriptional</a:t>
            </a:r>
            <a:r>
              <a:rPr lang="hu-HU" sz="2000" dirty="0" smtClean="0"/>
              <a:t> </a:t>
            </a:r>
            <a:r>
              <a:rPr lang="hu-HU" sz="2000" dirty="0" err="1" smtClean="0"/>
              <a:t>regulation</a:t>
            </a:r>
            <a:endParaRPr lang="hu-HU" sz="2000" dirty="0"/>
          </a:p>
        </p:txBody>
      </p:sp>
      <p:sp>
        <p:nvSpPr>
          <p:cNvPr id="13" name="Tartalom helye 12"/>
          <p:cNvSpPr>
            <a:spLocks noGrp="1"/>
          </p:cNvSpPr>
          <p:nvPr>
            <p:ph sz="half" idx="2"/>
          </p:nvPr>
        </p:nvSpPr>
        <p:spPr>
          <a:xfrm>
            <a:off x="35496" y="1124744"/>
            <a:ext cx="4320480" cy="2262237"/>
          </a:xfrm>
        </p:spPr>
        <p:txBody>
          <a:bodyPr>
            <a:normAutofit fontScale="92500" lnSpcReduction="10000"/>
          </a:bodyPr>
          <a:lstStyle/>
          <a:p>
            <a:pPr marL="265113" indent="-265113"/>
            <a:r>
              <a:rPr lang="hu-HU" sz="1900" dirty="0" err="1" smtClean="0"/>
              <a:t>Activation</a:t>
            </a:r>
            <a:r>
              <a:rPr lang="hu-HU" sz="1900" dirty="0" smtClean="0"/>
              <a:t> </a:t>
            </a:r>
            <a:r>
              <a:rPr lang="hu-HU" sz="1900" dirty="0" err="1" smtClean="0"/>
              <a:t>or</a:t>
            </a:r>
            <a:r>
              <a:rPr lang="hu-HU" sz="1900" dirty="0" smtClean="0"/>
              <a:t> </a:t>
            </a:r>
            <a:r>
              <a:rPr lang="hu-HU" sz="1900" dirty="0" err="1" smtClean="0"/>
              <a:t>inhibition</a:t>
            </a:r>
            <a:r>
              <a:rPr lang="hu-HU" sz="1900" dirty="0" smtClean="0"/>
              <a:t> of </a:t>
            </a:r>
            <a:r>
              <a:rPr lang="hu-HU" sz="1900" dirty="0" err="1" smtClean="0"/>
              <a:t>specific</a:t>
            </a:r>
            <a:r>
              <a:rPr lang="hu-HU" sz="1900" dirty="0" smtClean="0"/>
              <a:t> </a:t>
            </a:r>
            <a:r>
              <a:rPr lang="hu-HU" sz="1900" dirty="0" err="1" smtClean="0"/>
              <a:t>gene</a:t>
            </a:r>
            <a:r>
              <a:rPr lang="hu-HU" sz="1900" dirty="0" smtClean="0"/>
              <a:t> </a:t>
            </a:r>
            <a:r>
              <a:rPr lang="hu-HU" sz="1900" dirty="0" err="1" smtClean="0"/>
              <a:t>expression</a:t>
            </a:r>
            <a:r>
              <a:rPr lang="hu-HU" sz="1900" dirty="0" smtClean="0"/>
              <a:t> </a:t>
            </a:r>
            <a:r>
              <a:rPr lang="hu-HU" sz="1900" dirty="0" err="1" smtClean="0"/>
              <a:t>by</a:t>
            </a:r>
            <a:r>
              <a:rPr lang="hu-HU" sz="1900" dirty="0" smtClean="0"/>
              <a:t> </a:t>
            </a:r>
            <a:r>
              <a:rPr lang="hu-HU" sz="1900" dirty="0"/>
              <a:t>t</a:t>
            </a:r>
            <a:r>
              <a:rPr lang="en-US" sz="1900" dirty="0" err="1" smtClean="0"/>
              <a:t>ranscription</a:t>
            </a:r>
            <a:r>
              <a:rPr lang="en-US" sz="1900" dirty="0" smtClean="0"/>
              <a:t> </a:t>
            </a:r>
            <a:r>
              <a:rPr lang="hu-HU" sz="1900" dirty="0" smtClean="0"/>
              <a:t>f</a:t>
            </a:r>
            <a:r>
              <a:rPr lang="en-US" sz="1900" dirty="0" smtClean="0"/>
              <a:t>actor – </a:t>
            </a:r>
            <a:r>
              <a:rPr lang="hu-HU" sz="1900" dirty="0" smtClean="0"/>
              <a:t>t</a:t>
            </a:r>
            <a:r>
              <a:rPr lang="en-US" sz="1900" dirty="0" err="1" smtClean="0"/>
              <a:t>ranscription</a:t>
            </a:r>
            <a:r>
              <a:rPr lang="en-US" sz="1900" dirty="0" smtClean="0"/>
              <a:t> </a:t>
            </a:r>
            <a:r>
              <a:rPr lang="hu-HU" sz="1900" dirty="0" smtClean="0"/>
              <a:t>f</a:t>
            </a:r>
            <a:r>
              <a:rPr lang="en-US" sz="1900" dirty="0" smtClean="0"/>
              <a:t>actor </a:t>
            </a:r>
            <a:r>
              <a:rPr lang="hu-HU" sz="1900" dirty="0" smtClean="0"/>
              <a:t>b</a:t>
            </a:r>
            <a:r>
              <a:rPr lang="en-US" sz="1900" dirty="0" err="1" smtClean="0"/>
              <a:t>inding</a:t>
            </a:r>
            <a:r>
              <a:rPr lang="en-US" sz="1900" dirty="0" smtClean="0"/>
              <a:t> </a:t>
            </a:r>
            <a:r>
              <a:rPr lang="hu-HU" sz="1900" dirty="0" smtClean="0"/>
              <a:t>s</a:t>
            </a:r>
            <a:r>
              <a:rPr lang="en-US" sz="1900" dirty="0" err="1" smtClean="0"/>
              <a:t>ite</a:t>
            </a:r>
            <a:r>
              <a:rPr lang="hu-HU" sz="1900" dirty="0" smtClean="0"/>
              <a:t> </a:t>
            </a:r>
            <a:r>
              <a:rPr lang="hu-HU" sz="1900" dirty="0" err="1" smtClean="0"/>
              <a:t>connection</a:t>
            </a:r>
            <a:endParaRPr lang="hu-HU" sz="1900" dirty="0" smtClean="0"/>
          </a:p>
          <a:p>
            <a:pPr marL="265113" indent="-265113"/>
            <a:r>
              <a:rPr lang="hu-HU" sz="1800" dirty="0" smtClean="0"/>
              <a:t>JASPAR </a:t>
            </a:r>
            <a:r>
              <a:rPr lang="hu-HU" sz="1700" dirty="0" smtClean="0"/>
              <a:t>(</a:t>
            </a:r>
            <a:r>
              <a:rPr lang="hu-HU" sz="1700" dirty="0" smtClean="0">
                <a:hlinkClick r:id="rId3"/>
              </a:rPr>
              <a:t>http://jaspar.genereg.net</a:t>
            </a:r>
            <a:r>
              <a:rPr lang="hu-HU" sz="1700" dirty="0" smtClean="0"/>
              <a:t>) </a:t>
            </a:r>
            <a:endParaRPr lang="hu-HU" sz="1800" dirty="0" smtClean="0"/>
          </a:p>
          <a:p>
            <a:pPr marL="265113" indent="-265113"/>
            <a:r>
              <a:rPr lang="hu-HU" sz="1800" dirty="0" err="1" smtClean="0"/>
              <a:t>TFe</a:t>
            </a:r>
            <a:r>
              <a:rPr lang="hu-HU" sz="1800" dirty="0" smtClean="0"/>
              <a:t> </a:t>
            </a:r>
            <a:r>
              <a:rPr lang="hu-HU" sz="1700" dirty="0" smtClean="0"/>
              <a:t>(</a:t>
            </a:r>
            <a:r>
              <a:rPr lang="hu-HU" sz="1700" dirty="0" smtClean="0">
                <a:hlinkClick r:id="rId4"/>
              </a:rPr>
              <a:t>http://cisreg.ca/cgi-bin/tfe/home.pl</a:t>
            </a:r>
            <a:r>
              <a:rPr lang="hu-HU" sz="1700" dirty="0" smtClean="0"/>
              <a:t>) </a:t>
            </a:r>
            <a:endParaRPr lang="hu-HU" sz="1800" dirty="0" smtClean="0"/>
          </a:p>
          <a:p>
            <a:pPr marL="265113" indent="-265113"/>
            <a:r>
              <a:rPr lang="hu-HU" sz="1800" dirty="0" err="1" smtClean="0"/>
              <a:t>HTRIdb</a:t>
            </a:r>
            <a:r>
              <a:rPr lang="hu-HU" sz="1800" dirty="0" smtClean="0"/>
              <a:t> (</a:t>
            </a:r>
            <a:r>
              <a:rPr lang="hu-HU" sz="1800" dirty="0" smtClean="0">
                <a:hlinkClick r:id="rId5"/>
              </a:rPr>
              <a:t>http</a:t>
            </a:r>
            <a:r>
              <a:rPr lang="hu-HU" sz="1800" dirty="0">
                <a:hlinkClick r:id="rId5"/>
              </a:rPr>
              <a:t>://</a:t>
            </a:r>
            <a:r>
              <a:rPr lang="hu-HU" sz="1800" dirty="0" smtClean="0">
                <a:hlinkClick r:id="rId5"/>
              </a:rPr>
              <a:t>www.lbbc.ibb.unesp.br/htri</a:t>
            </a:r>
            <a:r>
              <a:rPr lang="hu-HU" sz="1800" dirty="0" smtClean="0"/>
              <a:t>)</a:t>
            </a:r>
            <a:endParaRPr lang="hu-HU" sz="1800" dirty="0"/>
          </a:p>
          <a:p>
            <a:pPr marL="265113" indent="-265113"/>
            <a:r>
              <a:rPr lang="hu-HU" sz="1800" dirty="0" smtClean="0"/>
              <a:t>PAZAR </a:t>
            </a:r>
            <a:r>
              <a:rPr lang="hu-HU" sz="1700" dirty="0" smtClean="0"/>
              <a:t>(</a:t>
            </a:r>
            <a:r>
              <a:rPr lang="hu-HU" sz="1700" dirty="0" smtClean="0">
                <a:hlinkClick r:id="rId6"/>
              </a:rPr>
              <a:t>http://pazar.info</a:t>
            </a:r>
            <a:r>
              <a:rPr lang="hu-HU" sz="1700" dirty="0" smtClean="0"/>
              <a:t>) </a:t>
            </a:r>
            <a:endParaRPr lang="hu-HU" sz="1800" dirty="0" smtClean="0"/>
          </a:p>
          <a:p>
            <a:endParaRPr lang="en-US" sz="1800" dirty="0" smtClean="0"/>
          </a:p>
          <a:p>
            <a:endParaRPr lang="hu-HU" sz="1800" dirty="0"/>
          </a:p>
        </p:txBody>
      </p:sp>
      <p:sp>
        <p:nvSpPr>
          <p:cNvPr id="14" name="Szöveg helye 13"/>
          <p:cNvSpPr>
            <a:spLocks noGrp="1"/>
          </p:cNvSpPr>
          <p:nvPr>
            <p:ph type="body" sz="quarter" idx="3"/>
          </p:nvPr>
        </p:nvSpPr>
        <p:spPr>
          <a:xfrm>
            <a:off x="4572000" y="548680"/>
            <a:ext cx="4348479" cy="639762"/>
          </a:xfrm>
        </p:spPr>
        <p:txBody>
          <a:bodyPr>
            <a:normAutofit/>
          </a:bodyPr>
          <a:lstStyle/>
          <a:p>
            <a:r>
              <a:rPr lang="hu-HU" sz="2000" dirty="0" err="1" smtClean="0"/>
              <a:t>Post-transcriptional</a:t>
            </a:r>
            <a:r>
              <a:rPr lang="hu-HU" sz="2000" dirty="0" smtClean="0"/>
              <a:t> </a:t>
            </a:r>
            <a:r>
              <a:rPr lang="hu-HU" sz="2000" dirty="0" err="1" smtClean="0"/>
              <a:t>regulation</a:t>
            </a:r>
            <a:endParaRPr lang="hu-HU" sz="2000" dirty="0"/>
          </a:p>
        </p:txBody>
      </p:sp>
      <p:sp>
        <p:nvSpPr>
          <p:cNvPr id="15" name="Tartalom helye 14"/>
          <p:cNvSpPr>
            <a:spLocks noGrp="1"/>
          </p:cNvSpPr>
          <p:nvPr>
            <p:ph sz="quarter" idx="4"/>
          </p:nvPr>
        </p:nvSpPr>
        <p:spPr>
          <a:xfrm>
            <a:off x="4355976" y="1124744"/>
            <a:ext cx="4788024" cy="2262237"/>
          </a:xfrm>
        </p:spPr>
        <p:txBody>
          <a:bodyPr>
            <a:normAutofit fontScale="92500"/>
          </a:bodyPr>
          <a:lstStyle/>
          <a:p>
            <a:r>
              <a:rPr lang="hu-HU" sz="1900" dirty="0" err="1" smtClean="0"/>
              <a:t>Destruction</a:t>
            </a:r>
            <a:r>
              <a:rPr lang="hu-HU" sz="1900" dirty="0" smtClean="0"/>
              <a:t> </a:t>
            </a:r>
            <a:r>
              <a:rPr lang="hu-HU" sz="1900" dirty="0" err="1" smtClean="0"/>
              <a:t>or</a:t>
            </a:r>
            <a:r>
              <a:rPr lang="hu-HU" sz="1900" dirty="0" smtClean="0"/>
              <a:t> </a:t>
            </a:r>
            <a:r>
              <a:rPr lang="hu-HU" sz="1900" dirty="0" err="1" smtClean="0"/>
              <a:t>inhibition</a:t>
            </a:r>
            <a:r>
              <a:rPr lang="hu-HU" sz="1900" dirty="0" smtClean="0"/>
              <a:t> of </a:t>
            </a:r>
            <a:r>
              <a:rPr lang="hu-HU" sz="1900" dirty="0" err="1" smtClean="0"/>
              <a:t>specific</a:t>
            </a:r>
            <a:r>
              <a:rPr lang="hu-HU" sz="1900" dirty="0" smtClean="0"/>
              <a:t> </a:t>
            </a:r>
            <a:r>
              <a:rPr lang="hu-HU" sz="1900" dirty="0" err="1" smtClean="0"/>
              <a:t>mRNAs</a:t>
            </a:r>
            <a:r>
              <a:rPr lang="hu-HU" sz="1900" dirty="0" smtClean="0"/>
              <a:t> </a:t>
            </a:r>
            <a:r>
              <a:rPr lang="hu-HU" sz="1900" dirty="0" err="1" smtClean="0"/>
              <a:t>by</a:t>
            </a:r>
            <a:r>
              <a:rPr lang="hu-HU" sz="1900" dirty="0" smtClean="0"/>
              <a:t> </a:t>
            </a:r>
            <a:r>
              <a:rPr lang="hu-HU" sz="1900" dirty="0" err="1" smtClean="0"/>
              <a:t>miRNAs</a:t>
            </a:r>
            <a:endParaRPr lang="hu-HU" sz="1900" dirty="0" smtClean="0"/>
          </a:p>
          <a:p>
            <a:r>
              <a:rPr lang="hu-HU" sz="1900" dirty="0" err="1" smtClean="0">
                <a:latin typeface="+mn-lt"/>
                <a:cs typeface="+mn-cs"/>
              </a:rPr>
              <a:t>miRBase</a:t>
            </a:r>
            <a:r>
              <a:rPr lang="hu-HU" sz="1900" dirty="0" smtClean="0">
                <a:latin typeface="+mn-lt"/>
                <a:cs typeface="+mn-cs"/>
              </a:rPr>
              <a:t> </a:t>
            </a:r>
            <a:r>
              <a:rPr lang="hu-HU" sz="1700" dirty="0" smtClean="0">
                <a:latin typeface="+mn-lt"/>
                <a:cs typeface="+mn-cs"/>
              </a:rPr>
              <a:t>(</a:t>
            </a:r>
            <a:r>
              <a:rPr lang="hu-HU" sz="1700" dirty="0" smtClean="0">
                <a:latin typeface="+mn-lt"/>
                <a:cs typeface="+mn-cs"/>
                <a:hlinkClick r:id="rId7"/>
              </a:rPr>
              <a:t>http://mirbase.org</a:t>
            </a:r>
            <a:r>
              <a:rPr lang="hu-HU" sz="1700" dirty="0" smtClean="0">
                <a:latin typeface="+mn-lt"/>
                <a:cs typeface="+mn-cs"/>
              </a:rPr>
              <a:t>) </a:t>
            </a:r>
          </a:p>
          <a:p>
            <a:r>
              <a:rPr lang="hu-HU" sz="1900" dirty="0" err="1" smtClean="0"/>
              <a:t>miRGen</a:t>
            </a:r>
            <a:r>
              <a:rPr lang="hu-HU" sz="1900" dirty="0" smtClean="0"/>
              <a:t> </a:t>
            </a:r>
            <a:r>
              <a:rPr lang="hu-HU" sz="1700" dirty="0" smtClean="0"/>
              <a:t>(</a:t>
            </a:r>
            <a:r>
              <a:rPr lang="hu-HU" sz="1700" dirty="0" smtClean="0">
                <a:hlinkClick r:id="rId8"/>
              </a:rPr>
              <a:t>http://diana.cslab.ece.ntua.gr/mirgen</a:t>
            </a:r>
            <a:r>
              <a:rPr lang="hu-HU" sz="1700" dirty="0" smtClean="0"/>
              <a:t>) </a:t>
            </a:r>
            <a:endParaRPr lang="hu-HU" sz="1700" dirty="0" smtClean="0">
              <a:latin typeface="Calibri" pitchFamily="34" charset="0"/>
            </a:endParaRPr>
          </a:p>
          <a:p>
            <a:r>
              <a:rPr lang="hu-HU" sz="1900" dirty="0" err="1" smtClean="0">
                <a:latin typeface="Calibri" pitchFamily="34" charset="0"/>
              </a:rPr>
              <a:t>miRecords</a:t>
            </a:r>
            <a:r>
              <a:rPr lang="hu-HU" sz="1900" dirty="0" smtClean="0">
                <a:latin typeface="Calibri" pitchFamily="34" charset="0"/>
              </a:rPr>
              <a:t> </a:t>
            </a:r>
            <a:r>
              <a:rPr lang="hu-HU" sz="1700" dirty="0" smtClean="0">
                <a:latin typeface="Calibri" pitchFamily="34" charset="0"/>
              </a:rPr>
              <a:t>(</a:t>
            </a:r>
            <a:r>
              <a:rPr lang="hu-HU" sz="1700" dirty="0" smtClean="0">
                <a:latin typeface="Calibri" pitchFamily="34" charset="0"/>
                <a:hlinkClick r:id="rId9"/>
              </a:rPr>
              <a:t>http://mirecords.umn.edu/miRecords</a:t>
            </a:r>
            <a:r>
              <a:rPr lang="hu-HU" sz="1700" dirty="0" smtClean="0">
                <a:latin typeface="Calibri" pitchFamily="34" charset="0"/>
              </a:rPr>
              <a:t>) </a:t>
            </a:r>
          </a:p>
          <a:p>
            <a:r>
              <a:rPr lang="hu-HU" sz="1900" dirty="0" err="1" smtClean="0">
                <a:latin typeface="Calibri" pitchFamily="34" charset="0"/>
              </a:rPr>
              <a:t>TarBase</a:t>
            </a:r>
            <a:r>
              <a:rPr lang="hu-HU" sz="1900" dirty="0" smtClean="0">
                <a:latin typeface="Calibri" pitchFamily="34" charset="0"/>
              </a:rPr>
              <a:t> </a:t>
            </a:r>
            <a:r>
              <a:rPr lang="hu-HU" sz="1700" dirty="0" smtClean="0">
                <a:latin typeface="Calibri" pitchFamily="34" charset="0"/>
              </a:rPr>
              <a:t>(</a:t>
            </a:r>
            <a:r>
              <a:rPr lang="hu-HU" sz="1800" dirty="0">
                <a:hlinkClick r:id="rId10"/>
              </a:rPr>
              <a:t>http://</a:t>
            </a:r>
            <a:r>
              <a:rPr lang="hu-HU" sz="1800" dirty="0" smtClean="0">
                <a:hlinkClick r:id="rId10"/>
              </a:rPr>
              <a:t>www.microrna.gr/tarbase</a:t>
            </a:r>
            <a:r>
              <a:rPr lang="hu-HU" sz="1700" dirty="0" smtClean="0">
                <a:latin typeface="Calibri" pitchFamily="34" charset="0"/>
              </a:rPr>
              <a:t>) </a:t>
            </a:r>
            <a:endParaRPr lang="hu-HU" sz="1800" dirty="0"/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0" y="44624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hu-HU" sz="2800" dirty="0" err="1" smtClean="0">
                <a:solidFill>
                  <a:schemeClr val="bg1"/>
                </a:solidFill>
                <a:latin typeface="Constantia" pitchFamily="18" charset="0"/>
              </a:rPr>
              <a:t>Regulating</a:t>
            </a:r>
            <a:r>
              <a:rPr lang="hu-HU" sz="2800" dirty="0" smtClean="0">
                <a:solidFill>
                  <a:schemeClr val="bg1"/>
                </a:solidFill>
                <a:latin typeface="Constantia" pitchFamily="18" charset="0"/>
              </a:rPr>
              <a:t> </a:t>
            </a:r>
            <a:r>
              <a:rPr lang="hu-HU" sz="2800" dirty="0" err="1" smtClean="0">
                <a:solidFill>
                  <a:schemeClr val="bg1"/>
                </a:solidFill>
                <a:latin typeface="Constantia" pitchFamily="18" charset="0"/>
              </a:rPr>
              <a:t>the</a:t>
            </a:r>
            <a:r>
              <a:rPr lang="hu-HU" sz="2800" dirty="0" smtClean="0">
                <a:solidFill>
                  <a:schemeClr val="bg1"/>
                </a:solidFill>
                <a:latin typeface="Constantia" pitchFamily="18" charset="0"/>
              </a:rPr>
              <a:t> </a:t>
            </a:r>
            <a:r>
              <a:rPr lang="hu-HU" sz="2800" dirty="0" err="1">
                <a:solidFill>
                  <a:schemeClr val="bg1"/>
                </a:solidFill>
                <a:latin typeface="Constantia" pitchFamily="18" charset="0"/>
              </a:rPr>
              <a:t>expression</a:t>
            </a:r>
            <a:r>
              <a:rPr lang="hu-HU" sz="2800" dirty="0">
                <a:solidFill>
                  <a:schemeClr val="bg1"/>
                </a:solidFill>
                <a:latin typeface="Constantia" pitchFamily="18" charset="0"/>
              </a:rPr>
              <a:t> of </a:t>
            </a:r>
            <a:r>
              <a:rPr lang="hu-HU" sz="2800" dirty="0" err="1">
                <a:solidFill>
                  <a:schemeClr val="bg1"/>
                </a:solidFill>
                <a:latin typeface="Constantia" pitchFamily="18" charset="0"/>
              </a:rPr>
              <a:t>signalling</a:t>
            </a:r>
            <a:r>
              <a:rPr lang="hu-HU" sz="2800" dirty="0">
                <a:solidFill>
                  <a:schemeClr val="bg1"/>
                </a:solidFill>
                <a:latin typeface="Constantia" pitchFamily="18" charset="0"/>
              </a:rPr>
              <a:t> </a:t>
            </a:r>
            <a:r>
              <a:rPr lang="hu-HU" sz="2800" dirty="0" err="1">
                <a:solidFill>
                  <a:schemeClr val="bg1"/>
                </a:solidFill>
                <a:latin typeface="Constantia" pitchFamily="18" charset="0"/>
              </a:rPr>
              <a:t>components</a:t>
            </a:r>
            <a:endParaRPr lang="hu-HU" sz="3200" dirty="0">
              <a:solidFill>
                <a:schemeClr val="bg1"/>
              </a:solidFill>
              <a:latin typeface="Constantia" pitchFamily="18" charset="0"/>
            </a:endParaRPr>
          </a:p>
        </p:txBody>
      </p:sp>
      <p:sp>
        <p:nvSpPr>
          <p:cNvPr id="16" name="Szöveg helye 11"/>
          <p:cNvSpPr txBox="1">
            <a:spLocks/>
          </p:cNvSpPr>
          <p:nvPr/>
        </p:nvSpPr>
        <p:spPr>
          <a:xfrm>
            <a:off x="251520" y="3573016"/>
            <a:ext cx="4320480" cy="639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hu-HU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TF-TFBS </a:t>
            </a:r>
            <a:r>
              <a:rPr kumimoji="0" lang="hu-HU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target</a:t>
            </a:r>
            <a:r>
              <a:rPr kumimoji="0" lang="hu-HU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motifs</a:t>
            </a:r>
            <a:endParaRPr kumimoji="0" lang="hu-HU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Szöveg helye 13"/>
          <p:cNvSpPr txBox="1">
            <a:spLocks/>
          </p:cNvSpPr>
          <p:nvPr/>
        </p:nvSpPr>
        <p:spPr>
          <a:xfrm>
            <a:off x="4860032" y="3573016"/>
            <a:ext cx="4041775" cy="639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hu-HU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mRNA-miRNA</a:t>
            </a:r>
            <a:r>
              <a:rPr kumimoji="0" lang="hu-HU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binding</a:t>
            </a:r>
            <a:endParaRPr kumimoji="0" lang="hu-HU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Tartalom helye 14"/>
          <p:cNvSpPr txBox="1">
            <a:spLocks/>
          </p:cNvSpPr>
          <p:nvPr/>
        </p:nvSpPr>
        <p:spPr>
          <a:xfrm>
            <a:off x="4727377" y="4595763"/>
            <a:ext cx="4041775" cy="2262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hu-HU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Szöveg helye 11"/>
          <p:cNvSpPr txBox="1">
            <a:spLocks/>
          </p:cNvSpPr>
          <p:nvPr/>
        </p:nvSpPr>
        <p:spPr>
          <a:xfrm>
            <a:off x="0" y="3365302"/>
            <a:ext cx="9144000" cy="42373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hu-HU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Specificity</a:t>
            </a:r>
            <a:r>
              <a:rPr kumimoji="0" lang="hu-HU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?</a:t>
            </a:r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79512" y="4221088"/>
            <a:ext cx="2119798" cy="2499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12" cstate="print"/>
          <a:srcRect l="46885" b="49977"/>
          <a:stretch>
            <a:fillRect/>
          </a:stretch>
        </p:blipFill>
        <p:spPr bwMode="auto">
          <a:xfrm>
            <a:off x="2438497" y="4293096"/>
            <a:ext cx="2421535" cy="2354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51520" y="4221088"/>
            <a:ext cx="4464496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4" cstate="print"/>
          <a:srcRect l="2250" t="39959" r="62650" b="29441"/>
          <a:stretch>
            <a:fillRect/>
          </a:stretch>
        </p:blipFill>
        <p:spPr bwMode="auto">
          <a:xfrm>
            <a:off x="4499992" y="4221088"/>
            <a:ext cx="4493299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436096" y="4123191"/>
            <a:ext cx="2808311" cy="2734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36358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5" grpId="0" build="p"/>
      <p:bldP spid="16" grpId="0"/>
      <p:bldP spid="18" grpId="0"/>
      <p:bldP spid="19" grpId="0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/>
          <p:cNvSpPr txBox="1"/>
          <p:nvPr/>
        </p:nvSpPr>
        <p:spPr>
          <a:xfrm>
            <a:off x="0" y="6516052"/>
            <a:ext cx="914400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hu-HU" dirty="0" smtClean="0"/>
              <a:t>Uhlen</a:t>
            </a:r>
            <a:r>
              <a:rPr lang="hu-HU" i="1" dirty="0" smtClean="0"/>
              <a:t> et al., Nat Biotechnol.</a:t>
            </a:r>
            <a:r>
              <a:rPr lang="hu-HU" dirty="0" smtClean="0"/>
              <a:t> (2010</a:t>
            </a:r>
            <a:r>
              <a:rPr lang="hu-HU" dirty="0"/>
              <a:t>), Uhlen</a:t>
            </a:r>
            <a:r>
              <a:rPr lang="hu-HU" i="1" dirty="0"/>
              <a:t> et al., </a:t>
            </a:r>
            <a:r>
              <a:rPr lang="hu-HU" i="1" dirty="0" smtClean="0"/>
              <a:t>Science </a:t>
            </a:r>
            <a:r>
              <a:rPr lang="hu-HU" dirty="0" smtClean="0"/>
              <a:t>(2015) </a:t>
            </a:r>
            <a:endParaRPr lang="hu-HU" dirty="0"/>
          </a:p>
        </p:txBody>
      </p:sp>
      <p:sp>
        <p:nvSpPr>
          <p:cNvPr id="6" name="Cím 2"/>
          <p:cNvSpPr txBox="1">
            <a:spLocks/>
          </p:cNvSpPr>
          <p:nvPr/>
        </p:nvSpPr>
        <p:spPr>
          <a:xfrm>
            <a:off x="0" y="72008"/>
            <a:ext cx="9144000" cy="692696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An </a:t>
            </a:r>
            <a:r>
              <a:rPr kumimoji="0" lang="hu-HU" sz="3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important</a:t>
            </a:r>
            <a:r>
              <a:rPr kumimoji="0" lang="hu-HU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 </a:t>
            </a:r>
            <a:r>
              <a:rPr kumimoji="0" lang="hu-HU" sz="3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issue</a:t>
            </a:r>
            <a:r>
              <a:rPr kumimoji="0" lang="hu-HU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: </a:t>
            </a:r>
            <a:r>
              <a:rPr kumimoji="0" lang="hu-HU" sz="3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tissue</a:t>
            </a:r>
            <a:r>
              <a:rPr kumimoji="0" lang="hu-HU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 </a:t>
            </a:r>
            <a:r>
              <a:rPr kumimoji="0" lang="hu-HU" sz="3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specificity</a:t>
            </a:r>
            <a:endParaRPr kumimoji="0" lang="hu-HU" sz="3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tantia" pitchFamily="18" charset="0"/>
              <a:ea typeface="+mj-ea"/>
              <a:cs typeface="+mj-cs"/>
            </a:endParaRPr>
          </a:p>
        </p:txBody>
      </p:sp>
      <p:sp>
        <p:nvSpPr>
          <p:cNvPr id="7" name="Tartalom helye 6"/>
          <p:cNvSpPr>
            <a:spLocks noGrp="1"/>
          </p:cNvSpPr>
          <p:nvPr>
            <p:ph idx="1"/>
          </p:nvPr>
        </p:nvSpPr>
        <p:spPr>
          <a:xfrm>
            <a:off x="179512" y="3789040"/>
            <a:ext cx="2664296" cy="2476872"/>
          </a:xfrm>
        </p:spPr>
        <p:txBody>
          <a:bodyPr>
            <a:normAutofit fontScale="92500" lnSpcReduction="10000"/>
          </a:bodyPr>
          <a:lstStyle/>
          <a:p>
            <a:pPr marL="0" indent="11113"/>
            <a:r>
              <a:rPr lang="hu-HU" sz="2000" dirty="0" smtClean="0"/>
              <a:t> H</a:t>
            </a:r>
            <a:r>
              <a:rPr lang="en-US" sz="2000" dirty="0" err="1" smtClean="0"/>
              <a:t>igh</a:t>
            </a:r>
            <a:r>
              <a:rPr lang="en-US" sz="2000" dirty="0" smtClean="0"/>
              <a:t>-resolution images </a:t>
            </a:r>
            <a:endParaRPr lang="hu-HU" sz="2000" dirty="0" smtClean="0"/>
          </a:p>
          <a:p>
            <a:pPr marL="0" indent="11113"/>
            <a:r>
              <a:rPr lang="hu-HU" sz="2000" dirty="0"/>
              <a:t> </a:t>
            </a:r>
            <a:r>
              <a:rPr lang="hu-HU" sz="2000" dirty="0" smtClean="0"/>
              <a:t>S</a:t>
            </a:r>
            <a:r>
              <a:rPr lang="en-US" sz="2000" dirty="0" err="1" smtClean="0"/>
              <a:t>patial</a:t>
            </a:r>
            <a:r>
              <a:rPr lang="en-US" sz="2000" dirty="0" smtClean="0"/>
              <a:t> distribution of proteins </a:t>
            </a:r>
            <a:endParaRPr lang="hu-HU" sz="2000" dirty="0" smtClean="0"/>
          </a:p>
          <a:p>
            <a:pPr marL="0" indent="11113"/>
            <a:r>
              <a:rPr lang="hu-HU" sz="2000" dirty="0"/>
              <a:t> </a:t>
            </a:r>
            <a:r>
              <a:rPr lang="en-US" sz="2000" dirty="0" smtClean="0"/>
              <a:t>44 different</a:t>
            </a:r>
            <a:r>
              <a:rPr lang="hu-HU" sz="2000" dirty="0" smtClean="0"/>
              <a:t> </a:t>
            </a:r>
            <a:r>
              <a:rPr lang="en-US" sz="2000" dirty="0" smtClean="0"/>
              <a:t>normal human tissues and 20 different cancer types</a:t>
            </a:r>
            <a:endParaRPr lang="hu-HU" sz="2000" dirty="0" smtClean="0"/>
          </a:p>
          <a:p>
            <a:pPr marL="0" indent="11113"/>
            <a:r>
              <a:rPr lang="hu-HU" sz="2000" dirty="0" smtClean="0"/>
              <a:t> </a:t>
            </a:r>
            <a:r>
              <a:rPr lang="en-US" sz="2000" dirty="0" smtClean="0"/>
              <a:t>46 different human cell lines</a:t>
            </a:r>
            <a:endParaRPr lang="hu-HU" sz="20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1484784"/>
            <a:ext cx="6228184" cy="4968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zövegdoboz 8"/>
          <p:cNvSpPr txBox="1"/>
          <p:nvPr/>
        </p:nvSpPr>
        <p:spPr>
          <a:xfrm>
            <a:off x="2051720" y="807095"/>
            <a:ext cx="7092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 smtClean="0"/>
              <a:t>Human Protein Atlas </a:t>
            </a:r>
            <a:r>
              <a:rPr lang="hu-HU" sz="2000" b="1" dirty="0" smtClean="0"/>
              <a:t>http://proteinatlas.org</a:t>
            </a:r>
            <a:endParaRPr lang="hu-HU" sz="2400" b="1" dirty="0" smtClean="0"/>
          </a:p>
          <a:p>
            <a:pPr algn="ctr"/>
            <a:endParaRPr lang="hu-HU" sz="2400" b="1" dirty="0"/>
          </a:p>
        </p:txBody>
      </p:sp>
      <p:pic>
        <p:nvPicPr>
          <p:cNvPr id="2" name="Picture 1" descr="Screen Shot 2015-10-03 at 09.28.5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8" t="11365" r="35010" b="16279"/>
          <a:stretch/>
        </p:blipFill>
        <p:spPr>
          <a:xfrm>
            <a:off x="179512" y="1052736"/>
            <a:ext cx="2384085" cy="227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5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rc 2"/>
          <p:cNvSpPr>
            <a:spLocks/>
          </p:cNvSpPr>
          <p:nvPr/>
        </p:nvSpPr>
        <p:spPr bwMode="auto">
          <a:xfrm rot="-5400000">
            <a:off x="2915445" y="-1251744"/>
            <a:ext cx="1008062" cy="5184775"/>
          </a:xfrm>
          <a:custGeom>
            <a:avLst/>
            <a:gdLst>
              <a:gd name="T0" fmla="*/ 0 w 21600"/>
              <a:gd name="T1" fmla="*/ 0 h 43194"/>
              <a:gd name="T2" fmla="*/ 1078113 w 21600"/>
              <a:gd name="T3" fmla="*/ 622352107 h 43194"/>
              <a:gd name="T4" fmla="*/ 0 w 21600"/>
              <a:gd name="T5" fmla="*/ 311219506 h 43194"/>
              <a:gd name="T6" fmla="*/ 0 60000 65536"/>
              <a:gd name="T7" fmla="*/ 0 60000 65536"/>
              <a:gd name="T8" fmla="*/ 0 60000 65536"/>
              <a:gd name="T9" fmla="*/ 0 w 21600"/>
              <a:gd name="T10" fmla="*/ 0 h 43194"/>
              <a:gd name="T11" fmla="*/ 21600 w 21600"/>
              <a:gd name="T12" fmla="*/ 43194 h 4319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43194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336"/>
                  <a:pt x="12228" y="42925"/>
                  <a:pt x="495" y="43194"/>
                </a:cubicBezTo>
              </a:path>
              <a:path w="21600" h="43194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336"/>
                  <a:pt x="12228" y="42925"/>
                  <a:pt x="495" y="43194"/>
                </a:cubicBezTo>
                <a:lnTo>
                  <a:pt x="0" y="21600"/>
                </a:lnTo>
                <a:close/>
              </a:path>
            </a:pathLst>
          </a:custGeom>
          <a:noFill/>
          <a:ln w="38100">
            <a:solidFill>
              <a:srgbClr val="8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9219" name="Arc 3"/>
          <p:cNvSpPr>
            <a:spLocks/>
          </p:cNvSpPr>
          <p:nvPr/>
        </p:nvSpPr>
        <p:spPr bwMode="auto">
          <a:xfrm rot="-5400000">
            <a:off x="2771775" y="1268413"/>
            <a:ext cx="1008063" cy="5329237"/>
          </a:xfrm>
          <a:custGeom>
            <a:avLst/>
            <a:gdLst>
              <a:gd name="T0" fmla="*/ 0 w 21600"/>
              <a:gd name="T1" fmla="*/ 0 h 43194"/>
              <a:gd name="T2" fmla="*/ 1078114 w 21600"/>
              <a:gd name="T3" fmla="*/ 657516369 h 43194"/>
              <a:gd name="T4" fmla="*/ 0 w 21600"/>
              <a:gd name="T5" fmla="*/ 328803835 h 43194"/>
              <a:gd name="T6" fmla="*/ 0 60000 65536"/>
              <a:gd name="T7" fmla="*/ 0 60000 65536"/>
              <a:gd name="T8" fmla="*/ 0 60000 65536"/>
              <a:gd name="T9" fmla="*/ 0 w 21600"/>
              <a:gd name="T10" fmla="*/ 0 h 43194"/>
              <a:gd name="T11" fmla="*/ 21600 w 21600"/>
              <a:gd name="T12" fmla="*/ 43194 h 4319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43194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336"/>
                  <a:pt x="12228" y="42925"/>
                  <a:pt x="495" y="43194"/>
                </a:cubicBezTo>
              </a:path>
              <a:path w="21600" h="43194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336"/>
                  <a:pt x="12228" y="42925"/>
                  <a:pt x="495" y="43194"/>
                </a:cubicBezTo>
                <a:lnTo>
                  <a:pt x="0" y="21600"/>
                </a:lnTo>
                <a:close/>
              </a:path>
            </a:pathLst>
          </a:custGeom>
          <a:noFill/>
          <a:ln w="38100">
            <a:solidFill>
              <a:srgbClr val="996633"/>
            </a:solidFill>
            <a:prstDash val="lgDash"/>
            <a:round/>
            <a:headEnd/>
            <a:tailEnd/>
          </a:ln>
        </p:spPr>
        <p:txBody>
          <a:bodyPr vert="eaVert" wrap="none" anchor="ctr"/>
          <a:lstStyle/>
          <a:p>
            <a:endParaRPr lang="hu-HU"/>
          </a:p>
        </p:txBody>
      </p:sp>
      <p:sp>
        <p:nvSpPr>
          <p:cNvPr id="9220" name="AutoShape 4"/>
          <p:cNvSpPr>
            <a:spLocks noChangeArrowheads="1"/>
          </p:cNvSpPr>
          <p:nvPr/>
        </p:nvSpPr>
        <p:spPr bwMode="auto">
          <a:xfrm>
            <a:off x="2916238" y="5805488"/>
            <a:ext cx="1008062" cy="503237"/>
          </a:xfrm>
          <a:prstGeom prst="horizontalScroll">
            <a:avLst>
              <a:gd name="adj" fmla="val 12500"/>
            </a:avLst>
          </a:prstGeom>
          <a:noFill/>
          <a:ln w="158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9221" name="AutoShape 5"/>
          <p:cNvSpPr>
            <a:spLocks noChangeArrowheads="1"/>
          </p:cNvSpPr>
          <p:nvPr/>
        </p:nvSpPr>
        <p:spPr bwMode="auto">
          <a:xfrm>
            <a:off x="2051050" y="6019800"/>
            <a:ext cx="865188" cy="504825"/>
          </a:xfrm>
          <a:prstGeom prst="horizontalScroll">
            <a:avLst>
              <a:gd name="adj" fmla="val 12500"/>
            </a:avLst>
          </a:prstGeom>
          <a:noFill/>
          <a:ln w="158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9222" name="AutoShape 6"/>
          <p:cNvSpPr>
            <a:spLocks noChangeArrowheads="1"/>
          </p:cNvSpPr>
          <p:nvPr/>
        </p:nvSpPr>
        <p:spPr bwMode="auto">
          <a:xfrm>
            <a:off x="3922713" y="5373688"/>
            <a:ext cx="793750" cy="504825"/>
          </a:xfrm>
          <a:prstGeom prst="horizontalScroll">
            <a:avLst>
              <a:gd name="adj" fmla="val 12500"/>
            </a:avLst>
          </a:prstGeom>
          <a:noFill/>
          <a:ln w="158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9223" name="AutoShape 7"/>
          <p:cNvSpPr>
            <a:spLocks noChangeArrowheads="1"/>
          </p:cNvSpPr>
          <p:nvPr/>
        </p:nvSpPr>
        <p:spPr bwMode="auto">
          <a:xfrm>
            <a:off x="2051050" y="188913"/>
            <a:ext cx="288925" cy="287337"/>
          </a:xfrm>
          <a:prstGeom prst="plus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9224" name="Oval 8"/>
          <p:cNvSpPr>
            <a:spLocks noChangeArrowheads="1"/>
          </p:cNvSpPr>
          <p:nvPr/>
        </p:nvSpPr>
        <p:spPr bwMode="auto">
          <a:xfrm>
            <a:off x="3490913" y="260350"/>
            <a:ext cx="288925" cy="287338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9225" name="AutoShape 9"/>
          <p:cNvSpPr>
            <a:spLocks noChangeArrowheads="1"/>
          </p:cNvSpPr>
          <p:nvPr/>
        </p:nvSpPr>
        <p:spPr bwMode="auto">
          <a:xfrm>
            <a:off x="1835150" y="692150"/>
            <a:ext cx="649288" cy="360363"/>
          </a:xfrm>
          <a:custGeom>
            <a:avLst/>
            <a:gdLst>
              <a:gd name="T0" fmla="*/ 17077689 w 21600"/>
              <a:gd name="T1" fmla="*/ 3006061 h 21600"/>
              <a:gd name="T2" fmla="*/ 9758679 w 21600"/>
              <a:gd name="T3" fmla="*/ 6012106 h 21600"/>
              <a:gd name="T4" fmla="*/ 2439670 w 21600"/>
              <a:gd name="T5" fmla="*/ 3006061 h 21600"/>
              <a:gd name="T6" fmla="*/ 9758679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9226" name="AutoShape 10"/>
          <p:cNvSpPr>
            <a:spLocks noChangeArrowheads="1"/>
          </p:cNvSpPr>
          <p:nvPr/>
        </p:nvSpPr>
        <p:spPr bwMode="auto">
          <a:xfrm>
            <a:off x="2051050" y="549275"/>
            <a:ext cx="288925" cy="287338"/>
          </a:xfrm>
          <a:prstGeom prst="plus">
            <a:avLst>
              <a:gd name="adj" fmla="val 2500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9227" name="Rectangle 11"/>
          <p:cNvSpPr>
            <a:spLocks noChangeArrowheads="1"/>
          </p:cNvSpPr>
          <p:nvPr/>
        </p:nvSpPr>
        <p:spPr bwMode="auto">
          <a:xfrm>
            <a:off x="3203575" y="765175"/>
            <a:ext cx="792163" cy="360363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9228" name="Oval 12"/>
          <p:cNvSpPr>
            <a:spLocks noChangeArrowheads="1"/>
          </p:cNvSpPr>
          <p:nvPr/>
        </p:nvSpPr>
        <p:spPr bwMode="auto">
          <a:xfrm>
            <a:off x="3492500" y="620713"/>
            <a:ext cx="288925" cy="287337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9229" name="Oval 13"/>
          <p:cNvSpPr>
            <a:spLocks noChangeArrowheads="1"/>
          </p:cNvSpPr>
          <p:nvPr/>
        </p:nvSpPr>
        <p:spPr bwMode="auto">
          <a:xfrm>
            <a:off x="2051050" y="1484313"/>
            <a:ext cx="288925" cy="4318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9230" name="Oval 14"/>
          <p:cNvSpPr>
            <a:spLocks noChangeArrowheads="1"/>
          </p:cNvSpPr>
          <p:nvPr/>
        </p:nvSpPr>
        <p:spPr bwMode="auto">
          <a:xfrm>
            <a:off x="3635375" y="1484313"/>
            <a:ext cx="288925" cy="4318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9231" name="Oval 15"/>
          <p:cNvSpPr>
            <a:spLocks noChangeArrowheads="1"/>
          </p:cNvSpPr>
          <p:nvPr/>
        </p:nvSpPr>
        <p:spPr bwMode="auto">
          <a:xfrm>
            <a:off x="3203575" y="2133600"/>
            <a:ext cx="288925" cy="4318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9232" name="Oval 16"/>
          <p:cNvSpPr>
            <a:spLocks noChangeArrowheads="1"/>
          </p:cNvSpPr>
          <p:nvPr/>
        </p:nvSpPr>
        <p:spPr bwMode="auto">
          <a:xfrm>
            <a:off x="3203575" y="2925763"/>
            <a:ext cx="288925" cy="4318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9233" name="Oval 17"/>
          <p:cNvSpPr>
            <a:spLocks noChangeArrowheads="1"/>
          </p:cNvSpPr>
          <p:nvPr/>
        </p:nvSpPr>
        <p:spPr bwMode="auto">
          <a:xfrm>
            <a:off x="3203575" y="3644900"/>
            <a:ext cx="288925" cy="4318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9234" name="Line 18"/>
          <p:cNvSpPr>
            <a:spLocks noChangeShapeType="1"/>
          </p:cNvSpPr>
          <p:nvPr/>
        </p:nvSpPr>
        <p:spPr bwMode="auto">
          <a:xfrm>
            <a:off x="2195513" y="1125538"/>
            <a:ext cx="0" cy="358775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9235" name="Line 19"/>
          <p:cNvSpPr>
            <a:spLocks noChangeShapeType="1"/>
          </p:cNvSpPr>
          <p:nvPr/>
        </p:nvSpPr>
        <p:spPr bwMode="auto">
          <a:xfrm>
            <a:off x="3563938" y="3860800"/>
            <a:ext cx="431800" cy="73025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9236" name="Line 20"/>
          <p:cNvSpPr>
            <a:spLocks noChangeShapeType="1"/>
          </p:cNvSpPr>
          <p:nvPr/>
        </p:nvSpPr>
        <p:spPr bwMode="auto">
          <a:xfrm flipH="1">
            <a:off x="2700338" y="3213100"/>
            <a:ext cx="431800" cy="503238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9237" name="Line 21"/>
          <p:cNvSpPr>
            <a:spLocks noChangeShapeType="1"/>
          </p:cNvSpPr>
          <p:nvPr/>
        </p:nvSpPr>
        <p:spPr bwMode="auto">
          <a:xfrm>
            <a:off x="3348038" y="2636838"/>
            <a:ext cx="0" cy="21590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9238" name="Line 22"/>
          <p:cNvSpPr>
            <a:spLocks noChangeShapeType="1"/>
          </p:cNvSpPr>
          <p:nvPr/>
        </p:nvSpPr>
        <p:spPr bwMode="auto">
          <a:xfrm flipH="1">
            <a:off x="3492500" y="1844675"/>
            <a:ext cx="142875" cy="288925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9239" name="Line 23"/>
          <p:cNvSpPr>
            <a:spLocks noChangeShapeType="1"/>
          </p:cNvSpPr>
          <p:nvPr/>
        </p:nvSpPr>
        <p:spPr bwMode="auto">
          <a:xfrm>
            <a:off x="2339975" y="1916113"/>
            <a:ext cx="863600" cy="288925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9240" name="Line 24"/>
          <p:cNvSpPr>
            <a:spLocks noChangeShapeType="1"/>
          </p:cNvSpPr>
          <p:nvPr/>
        </p:nvSpPr>
        <p:spPr bwMode="auto">
          <a:xfrm>
            <a:off x="3779838" y="1125538"/>
            <a:ext cx="0" cy="287337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9241" name="Line 25"/>
          <p:cNvSpPr>
            <a:spLocks noChangeShapeType="1"/>
          </p:cNvSpPr>
          <p:nvPr/>
        </p:nvSpPr>
        <p:spPr bwMode="auto">
          <a:xfrm>
            <a:off x="3348038" y="3357563"/>
            <a:ext cx="0" cy="21590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9242" name="AutoShape 26"/>
          <p:cNvSpPr>
            <a:spLocks noChangeArrowheads="1"/>
          </p:cNvSpPr>
          <p:nvPr/>
        </p:nvSpPr>
        <p:spPr bwMode="auto">
          <a:xfrm>
            <a:off x="2339975" y="3716338"/>
            <a:ext cx="360363" cy="360362"/>
          </a:xfrm>
          <a:prstGeom prst="octagon">
            <a:avLst>
              <a:gd name="adj" fmla="val 29287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9243" name="AutoShape 27"/>
          <p:cNvSpPr>
            <a:spLocks noChangeArrowheads="1"/>
          </p:cNvSpPr>
          <p:nvPr/>
        </p:nvSpPr>
        <p:spPr bwMode="auto">
          <a:xfrm>
            <a:off x="4067175" y="3860800"/>
            <a:ext cx="360363" cy="360363"/>
          </a:xfrm>
          <a:prstGeom prst="octagon">
            <a:avLst>
              <a:gd name="adj" fmla="val 29287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9244" name="AutoShape 28"/>
          <p:cNvSpPr>
            <a:spLocks noChangeArrowheads="1"/>
          </p:cNvSpPr>
          <p:nvPr/>
        </p:nvSpPr>
        <p:spPr bwMode="auto">
          <a:xfrm>
            <a:off x="1116013" y="4724400"/>
            <a:ext cx="360362" cy="360363"/>
          </a:xfrm>
          <a:prstGeom prst="octagon">
            <a:avLst>
              <a:gd name="adj" fmla="val 29287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9245" name="AutoShape 29"/>
          <p:cNvSpPr>
            <a:spLocks noChangeArrowheads="1"/>
          </p:cNvSpPr>
          <p:nvPr/>
        </p:nvSpPr>
        <p:spPr bwMode="auto">
          <a:xfrm>
            <a:off x="3203575" y="4365625"/>
            <a:ext cx="360363" cy="360363"/>
          </a:xfrm>
          <a:prstGeom prst="octagon">
            <a:avLst>
              <a:gd name="adj" fmla="val 29287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9246" name="Line 30"/>
          <p:cNvSpPr>
            <a:spLocks noChangeShapeType="1"/>
          </p:cNvSpPr>
          <p:nvPr/>
        </p:nvSpPr>
        <p:spPr bwMode="auto">
          <a:xfrm>
            <a:off x="3348038" y="4076700"/>
            <a:ext cx="0" cy="21590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9247" name="Line 31"/>
          <p:cNvSpPr>
            <a:spLocks noChangeShapeType="1"/>
          </p:cNvSpPr>
          <p:nvPr/>
        </p:nvSpPr>
        <p:spPr bwMode="auto">
          <a:xfrm>
            <a:off x="2195513" y="549275"/>
            <a:ext cx="0" cy="21590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9248" name="Line 32"/>
          <p:cNvSpPr>
            <a:spLocks noChangeShapeType="1"/>
          </p:cNvSpPr>
          <p:nvPr/>
        </p:nvSpPr>
        <p:spPr bwMode="auto">
          <a:xfrm>
            <a:off x="3635375" y="620713"/>
            <a:ext cx="0" cy="21590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9249" name="Line 33"/>
          <p:cNvSpPr>
            <a:spLocks noChangeShapeType="1"/>
          </p:cNvSpPr>
          <p:nvPr/>
        </p:nvSpPr>
        <p:spPr bwMode="auto">
          <a:xfrm flipV="1">
            <a:off x="2413000" y="3789363"/>
            <a:ext cx="214313" cy="215900"/>
          </a:xfrm>
          <a:prstGeom prst="line">
            <a:avLst/>
          </a:prstGeom>
          <a:noFill/>
          <a:ln w="76200">
            <a:solidFill>
              <a:srgbClr val="99CCFF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9250" name="Line 34"/>
          <p:cNvSpPr>
            <a:spLocks noChangeShapeType="1"/>
          </p:cNvSpPr>
          <p:nvPr/>
        </p:nvSpPr>
        <p:spPr bwMode="auto">
          <a:xfrm flipH="1" flipV="1">
            <a:off x="2411413" y="3789363"/>
            <a:ext cx="215900" cy="215900"/>
          </a:xfrm>
          <a:prstGeom prst="line">
            <a:avLst/>
          </a:prstGeom>
          <a:noFill/>
          <a:ln w="76200">
            <a:solidFill>
              <a:srgbClr val="99CCFF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9251" name="Line 35"/>
          <p:cNvSpPr>
            <a:spLocks noChangeShapeType="1"/>
          </p:cNvSpPr>
          <p:nvPr/>
        </p:nvSpPr>
        <p:spPr bwMode="auto">
          <a:xfrm flipV="1">
            <a:off x="4141788" y="3933825"/>
            <a:ext cx="214312" cy="215900"/>
          </a:xfrm>
          <a:prstGeom prst="line">
            <a:avLst/>
          </a:prstGeom>
          <a:noFill/>
          <a:ln w="76200">
            <a:solidFill>
              <a:srgbClr val="99CCFF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9252" name="Line 36"/>
          <p:cNvSpPr>
            <a:spLocks noChangeShapeType="1"/>
          </p:cNvSpPr>
          <p:nvPr/>
        </p:nvSpPr>
        <p:spPr bwMode="auto">
          <a:xfrm flipH="1" flipV="1">
            <a:off x="4140200" y="3933825"/>
            <a:ext cx="215900" cy="215900"/>
          </a:xfrm>
          <a:prstGeom prst="line">
            <a:avLst/>
          </a:prstGeom>
          <a:noFill/>
          <a:ln w="76200">
            <a:solidFill>
              <a:srgbClr val="99CCFF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9253" name="Line 37"/>
          <p:cNvSpPr>
            <a:spLocks noChangeShapeType="1"/>
          </p:cNvSpPr>
          <p:nvPr/>
        </p:nvSpPr>
        <p:spPr bwMode="auto">
          <a:xfrm flipV="1">
            <a:off x="3278188" y="4437063"/>
            <a:ext cx="214312" cy="215900"/>
          </a:xfrm>
          <a:prstGeom prst="line">
            <a:avLst/>
          </a:prstGeom>
          <a:noFill/>
          <a:ln w="76200">
            <a:solidFill>
              <a:srgbClr val="99CCFF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9254" name="Line 38"/>
          <p:cNvSpPr>
            <a:spLocks noChangeShapeType="1"/>
          </p:cNvSpPr>
          <p:nvPr/>
        </p:nvSpPr>
        <p:spPr bwMode="auto">
          <a:xfrm flipH="1" flipV="1">
            <a:off x="3276600" y="4437063"/>
            <a:ext cx="215900" cy="215900"/>
          </a:xfrm>
          <a:prstGeom prst="line">
            <a:avLst/>
          </a:prstGeom>
          <a:noFill/>
          <a:ln w="76200">
            <a:solidFill>
              <a:srgbClr val="99CCFF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9255" name="Rectangle 39"/>
          <p:cNvSpPr>
            <a:spLocks noChangeArrowheads="1"/>
          </p:cNvSpPr>
          <p:nvPr/>
        </p:nvSpPr>
        <p:spPr bwMode="auto">
          <a:xfrm>
            <a:off x="6588125" y="3284538"/>
            <a:ext cx="431800" cy="2159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9256" name="AutoShape 40"/>
          <p:cNvSpPr>
            <a:spLocks noChangeArrowheads="1"/>
          </p:cNvSpPr>
          <p:nvPr/>
        </p:nvSpPr>
        <p:spPr bwMode="auto">
          <a:xfrm>
            <a:off x="900113" y="6308725"/>
            <a:ext cx="1150937" cy="549275"/>
          </a:xfrm>
          <a:prstGeom prst="horizontalScroll">
            <a:avLst>
              <a:gd name="adj" fmla="val 12500"/>
            </a:avLst>
          </a:prstGeom>
          <a:noFill/>
          <a:ln w="158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9257" name="Rectangle 41"/>
          <p:cNvSpPr>
            <a:spLocks noChangeArrowheads="1"/>
          </p:cNvSpPr>
          <p:nvPr/>
        </p:nvSpPr>
        <p:spPr bwMode="auto">
          <a:xfrm>
            <a:off x="7235825" y="3284538"/>
            <a:ext cx="431800" cy="2159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9258" name="Line 42"/>
          <p:cNvSpPr>
            <a:spLocks noChangeShapeType="1"/>
          </p:cNvSpPr>
          <p:nvPr/>
        </p:nvSpPr>
        <p:spPr bwMode="auto">
          <a:xfrm flipV="1">
            <a:off x="7019925" y="3427413"/>
            <a:ext cx="215900" cy="1587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9259" name="Text Box 43"/>
          <p:cNvSpPr txBox="1">
            <a:spLocks noChangeArrowheads="1"/>
          </p:cNvSpPr>
          <p:nvPr/>
        </p:nvSpPr>
        <p:spPr bwMode="auto">
          <a:xfrm>
            <a:off x="250825" y="1844675"/>
            <a:ext cx="12969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808000"/>
                </a:solidFill>
                <a:latin typeface="Calibri" pitchFamily="34" charset="0"/>
              </a:rPr>
              <a:t>Cell membrane</a:t>
            </a:r>
          </a:p>
        </p:txBody>
      </p:sp>
      <p:sp>
        <p:nvSpPr>
          <p:cNvPr id="9260" name="Text Box 44"/>
          <p:cNvSpPr txBox="1">
            <a:spLocks noChangeArrowheads="1"/>
          </p:cNvSpPr>
          <p:nvPr/>
        </p:nvSpPr>
        <p:spPr bwMode="auto">
          <a:xfrm>
            <a:off x="34925" y="4437063"/>
            <a:ext cx="11525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sz="1200">
                <a:solidFill>
                  <a:srgbClr val="996633"/>
                </a:solidFill>
                <a:latin typeface="Calibri" pitchFamily="34" charset="0"/>
              </a:rPr>
              <a:t>Nucleus</a:t>
            </a:r>
          </a:p>
        </p:txBody>
      </p:sp>
      <p:sp>
        <p:nvSpPr>
          <p:cNvPr id="9261" name="Text Box 45"/>
          <p:cNvSpPr txBox="1">
            <a:spLocks noChangeArrowheads="1"/>
          </p:cNvSpPr>
          <p:nvPr/>
        </p:nvSpPr>
        <p:spPr bwMode="auto">
          <a:xfrm>
            <a:off x="7885113" y="3068638"/>
            <a:ext cx="10795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 dirty="0">
                <a:solidFill>
                  <a:srgbClr val="000000"/>
                </a:solidFill>
                <a:latin typeface="Calibri" pitchFamily="34" charset="0"/>
              </a:rPr>
              <a:t>Network of </a:t>
            </a:r>
            <a:r>
              <a:rPr lang="hu-HU" sz="1200" dirty="0" err="1" smtClean="0">
                <a:solidFill>
                  <a:srgbClr val="000000"/>
                </a:solidFill>
                <a:latin typeface="Calibri" pitchFamily="34" charset="0"/>
              </a:rPr>
              <a:t>signalling</a:t>
            </a:r>
            <a:r>
              <a:rPr lang="hu-HU" sz="1200" dirty="0" smtClean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hu-HU" sz="1200" dirty="0" err="1">
                <a:solidFill>
                  <a:srgbClr val="000000"/>
                </a:solidFill>
                <a:latin typeface="Calibri" pitchFamily="34" charset="0"/>
              </a:rPr>
              <a:t>pathways</a:t>
            </a:r>
            <a:endParaRPr lang="hu-HU" sz="12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9262" name="Text Box 46"/>
          <p:cNvSpPr txBox="1">
            <a:spLocks noChangeArrowheads="1"/>
          </p:cNvSpPr>
          <p:nvPr/>
        </p:nvSpPr>
        <p:spPr bwMode="auto">
          <a:xfrm>
            <a:off x="1476375" y="6453188"/>
            <a:ext cx="10795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chemeClr val="bg1"/>
                </a:solidFill>
                <a:latin typeface="Calibri" pitchFamily="34" charset="0"/>
              </a:rPr>
              <a:t>DNA</a:t>
            </a:r>
          </a:p>
        </p:txBody>
      </p:sp>
      <p:sp>
        <p:nvSpPr>
          <p:cNvPr id="9263" name="Rectangle 47"/>
          <p:cNvSpPr>
            <a:spLocks noChangeArrowheads="1"/>
          </p:cNvSpPr>
          <p:nvPr/>
        </p:nvSpPr>
        <p:spPr bwMode="auto">
          <a:xfrm>
            <a:off x="6588125" y="620713"/>
            <a:ext cx="431800" cy="2159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9264" name="Rectangle 48"/>
          <p:cNvSpPr>
            <a:spLocks noChangeArrowheads="1"/>
          </p:cNvSpPr>
          <p:nvPr/>
        </p:nvSpPr>
        <p:spPr bwMode="auto">
          <a:xfrm>
            <a:off x="6588125" y="1079500"/>
            <a:ext cx="431800" cy="2159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9265" name="Text Box 49"/>
          <p:cNvSpPr txBox="1">
            <a:spLocks noChangeArrowheads="1"/>
          </p:cNvSpPr>
          <p:nvPr/>
        </p:nvSpPr>
        <p:spPr bwMode="auto">
          <a:xfrm>
            <a:off x="7164388" y="523875"/>
            <a:ext cx="1079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 dirty="0" err="1" smtClean="0">
                <a:solidFill>
                  <a:srgbClr val="000000"/>
                </a:solidFill>
                <a:latin typeface="Calibri" pitchFamily="34" charset="0"/>
              </a:rPr>
              <a:t>Signalling</a:t>
            </a:r>
            <a:r>
              <a:rPr lang="hu-HU" sz="1200" dirty="0" smtClean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hu-HU" sz="1200" dirty="0" err="1">
                <a:solidFill>
                  <a:srgbClr val="000000"/>
                </a:solidFill>
                <a:latin typeface="Calibri" pitchFamily="34" charset="0"/>
              </a:rPr>
              <a:t>elements</a:t>
            </a:r>
            <a:endParaRPr lang="hu-HU" sz="12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9266" name="Text Box 50"/>
          <p:cNvSpPr txBox="1">
            <a:spLocks noChangeArrowheads="1"/>
          </p:cNvSpPr>
          <p:nvPr/>
        </p:nvSpPr>
        <p:spPr bwMode="auto">
          <a:xfrm>
            <a:off x="7164388" y="981075"/>
            <a:ext cx="1079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Transcription factors</a:t>
            </a:r>
          </a:p>
        </p:txBody>
      </p:sp>
      <p:sp>
        <p:nvSpPr>
          <p:cNvPr id="9267" name="Line 51"/>
          <p:cNvSpPr>
            <a:spLocks noChangeShapeType="1"/>
          </p:cNvSpPr>
          <p:nvPr/>
        </p:nvSpPr>
        <p:spPr bwMode="auto">
          <a:xfrm flipV="1">
            <a:off x="6300788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9268" name="Line 52"/>
          <p:cNvSpPr>
            <a:spLocks noChangeShapeType="1"/>
          </p:cNvSpPr>
          <p:nvPr/>
        </p:nvSpPr>
        <p:spPr bwMode="auto">
          <a:xfrm>
            <a:off x="6300788" y="2636838"/>
            <a:ext cx="28432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9269" name="Text Box 53"/>
          <p:cNvSpPr txBox="1">
            <a:spLocks noChangeArrowheads="1"/>
          </p:cNvSpPr>
          <p:nvPr/>
        </p:nvSpPr>
        <p:spPr bwMode="auto">
          <a:xfrm>
            <a:off x="6877050" y="115888"/>
            <a:ext cx="13668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sz="1400" b="1">
                <a:solidFill>
                  <a:srgbClr val="000000"/>
                </a:solidFill>
                <a:latin typeface="Calibri" pitchFamily="34" charset="0"/>
              </a:rPr>
              <a:t>Legends:</a:t>
            </a:r>
          </a:p>
        </p:txBody>
      </p:sp>
      <p:sp>
        <p:nvSpPr>
          <p:cNvPr id="9270" name="Text Box 54"/>
          <p:cNvSpPr txBox="1">
            <a:spLocks noChangeArrowheads="1"/>
          </p:cNvSpPr>
          <p:nvPr/>
        </p:nvSpPr>
        <p:spPr bwMode="auto">
          <a:xfrm>
            <a:off x="6588125" y="2692400"/>
            <a:ext cx="21605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sz="1400" b="1">
                <a:solidFill>
                  <a:srgbClr val="000000"/>
                </a:solidFill>
                <a:latin typeface="Calibri" pitchFamily="34" charset="0"/>
              </a:rPr>
              <a:t>Types of networks:</a:t>
            </a:r>
          </a:p>
        </p:txBody>
      </p:sp>
      <p:sp>
        <p:nvSpPr>
          <p:cNvPr id="9271" name="AutoShape 55"/>
          <p:cNvSpPr>
            <a:spLocks noChangeArrowheads="1"/>
          </p:cNvSpPr>
          <p:nvPr/>
        </p:nvSpPr>
        <p:spPr bwMode="auto">
          <a:xfrm>
            <a:off x="4716463" y="5013325"/>
            <a:ext cx="865187" cy="504825"/>
          </a:xfrm>
          <a:prstGeom prst="horizontalScroll">
            <a:avLst>
              <a:gd name="adj" fmla="val 12500"/>
            </a:avLst>
          </a:prstGeom>
          <a:noFill/>
          <a:ln w="158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9272" name="Oval 56"/>
          <p:cNvSpPr>
            <a:spLocks noChangeArrowheads="1"/>
          </p:cNvSpPr>
          <p:nvPr/>
        </p:nvSpPr>
        <p:spPr bwMode="auto">
          <a:xfrm>
            <a:off x="1979613" y="2565400"/>
            <a:ext cx="288925" cy="4318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9273" name="Line 57"/>
          <p:cNvSpPr>
            <a:spLocks noChangeShapeType="1"/>
          </p:cNvSpPr>
          <p:nvPr/>
        </p:nvSpPr>
        <p:spPr bwMode="auto">
          <a:xfrm flipH="1">
            <a:off x="2124075" y="1990725"/>
            <a:ext cx="71438" cy="50165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9274" name="Line 58"/>
          <p:cNvSpPr>
            <a:spLocks noChangeShapeType="1"/>
          </p:cNvSpPr>
          <p:nvPr/>
        </p:nvSpPr>
        <p:spPr bwMode="auto">
          <a:xfrm flipH="1">
            <a:off x="1331913" y="3068638"/>
            <a:ext cx="719137" cy="1584325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9275" name="Line 59"/>
          <p:cNvSpPr>
            <a:spLocks noChangeShapeType="1"/>
          </p:cNvSpPr>
          <p:nvPr/>
        </p:nvSpPr>
        <p:spPr bwMode="auto">
          <a:xfrm flipH="1">
            <a:off x="2339975" y="2420938"/>
            <a:ext cx="792163" cy="287337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609072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Arc 2"/>
          <p:cNvSpPr>
            <a:spLocks/>
          </p:cNvSpPr>
          <p:nvPr/>
        </p:nvSpPr>
        <p:spPr bwMode="auto">
          <a:xfrm rot="-5400000">
            <a:off x="2915445" y="-1251744"/>
            <a:ext cx="1008062" cy="5184775"/>
          </a:xfrm>
          <a:custGeom>
            <a:avLst/>
            <a:gdLst>
              <a:gd name="T0" fmla="*/ 0 w 21600"/>
              <a:gd name="T1" fmla="*/ 0 h 43194"/>
              <a:gd name="T2" fmla="*/ 1078113 w 21600"/>
              <a:gd name="T3" fmla="*/ 622352107 h 43194"/>
              <a:gd name="T4" fmla="*/ 0 w 21600"/>
              <a:gd name="T5" fmla="*/ 311219506 h 43194"/>
              <a:gd name="T6" fmla="*/ 0 60000 65536"/>
              <a:gd name="T7" fmla="*/ 0 60000 65536"/>
              <a:gd name="T8" fmla="*/ 0 60000 65536"/>
              <a:gd name="T9" fmla="*/ 0 w 21600"/>
              <a:gd name="T10" fmla="*/ 0 h 43194"/>
              <a:gd name="T11" fmla="*/ 21600 w 21600"/>
              <a:gd name="T12" fmla="*/ 43194 h 4319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43194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336"/>
                  <a:pt x="12228" y="42925"/>
                  <a:pt x="495" y="43194"/>
                </a:cubicBezTo>
              </a:path>
              <a:path w="21600" h="43194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336"/>
                  <a:pt x="12228" y="42925"/>
                  <a:pt x="495" y="43194"/>
                </a:cubicBezTo>
                <a:lnTo>
                  <a:pt x="0" y="21600"/>
                </a:lnTo>
                <a:close/>
              </a:path>
            </a:pathLst>
          </a:custGeom>
          <a:noFill/>
          <a:ln w="38100">
            <a:solidFill>
              <a:srgbClr val="8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10243" name="Arc 3"/>
          <p:cNvSpPr>
            <a:spLocks/>
          </p:cNvSpPr>
          <p:nvPr/>
        </p:nvSpPr>
        <p:spPr bwMode="auto">
          <a:xfrm rot="-5400000">
            <a:off x="2771775" y="1268413"/>
            <a:ext cx="1008063" cy="5329237"/>
          </a:xfrm>
          <a:custGeom>
            <a:avLst/>
            <a:gdLst>
              <a:gd name="T0" fmla="*/ 0 w 21600"/>
              <a:gd name="T1" fmla="*/ 0 h 43194"/>
              <a:gd name="T2" fmla="*/ 1078114 w 21600"/>
              <a:gd name="T3" fmla="*/ 657516369 h 43194"/>
              <a:gd name="T4" fmla="*/ 0 w 21600"/>
              <a:gd name="T5" fmla="*/ 328803835 h 43194"/>
              <a:gd name="T6" fmla="*/ 0 60000 65536"/>
              <a:gd name="T7" fmla="*/ 0 60000 65536"/>
              <a:gd name="T8" fmla="*/ 0 60000 65536"/>
              <a:gd name="T9" fmla="*/ 0 w 21600"/>
              <a:gd name="T10" fmla="*/ 0 h 43194"/>
              <a:gd name="T11" fmla="*/ 21600 w 21600"/>
              <a:gd name="T12" fmla="*/ 43194 h 4319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43194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336"/>
                  <a:pt x="12228" y="42925"/>
                  <a:pt x="495" y="43194"/>
                </a:cubicBezTo>
              </a:path>
              <a:path w="21600" h="43194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336"/>
                  <a:pt x="12228" y="42925"/>
                  <a:pt x="495" y="43194"/>
                </a:cubicBezTo>
                <a:lnTo>
                  <a:pt x="0" y="21600"/>
                </a:lnTo>
                <a:close/>
              </a:path>
            </a:pathLst>
          </a:custGeom>
          <a:noFill/>
          <a:ln w="38100">
            <a:solidFill>
              <a:srgbClr val="996633"/>
            </a:solidFill>
            <a:prstDash val="lgDash"/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10244" name="AutoShape 4"/>
          <p:cNvSpPr>
            <a:spLocks noChangeArrowheads="1"/>
          </p:cNvSpPr>
          <p:nvPr/>
        </p:nvSpPr>
        <p:spPr bwMode="auto">
          <a:xfrm>
            <a:off x="2916238" y="5805488"/>
            <a:ext cx="1008062" cy="503237"/>
          </a:xfrm>
          <a:prstGeom prst="horizontalScroll">
            <a:avLst>
              <a:gd name="adj" fmla="val 12500"/>
            </a:avLst>
          </a:prstGeom>
          <a:noFill/>
          <a:ln w="158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0245" name="AutoShape 5"/>
          <p:cNvSpPr>
            <a:spLocks noChangeArrowheads="1"/>
          </p:cNvSpPr>
          <p:nvPr/>
        </p:nvSpPr>
        <p:spPr bwMode="auto">
          <a:xfrm>
            <a:off x="2051050" y="6019800"/>
            <a:ext cx="865188" cy="504825"/>
          </a:xfrm>
          <a:prstGeom prst="horizontalScroll">
            <a:avLst>
              <a:gd name="adj" fmla="val 12500"/>
            </a:avLst>
          </a:prstGeom>
          <a:noFill/>
          <a:ln w="158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0246" name="AutoShape 6"/>
          <p:cNvSpPr>
            <a:spLocks noChangeArrowheads="1"/>
          </p:cNvSpPr>
          <p:nvPr/>
        </p:nvSpPr>
        <p:spPr bwMode="auto">
          <a:xfrm>
            <a:off x="3922713" y="5373688"/>
            <a:ext cx="793750" cy="504825"/>
          </a:xfrm>
          <a:prstGeom prst="horizontalScroll">
            <a:avLst>
              <a:gd name="adj" fmla="val 12500"/>
            </a:avLst>
          </a:prstGeom>
          <a:noFill/>
          <a:ln w="158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0247" name="AutoShape 7"/>
          <p:cNvSpPr>
            <a:spLocks noChangeArrowheads="1"/>
          </p:cNvSpPr>
          <p:nvPr/>
        </p:nvSpPr>
        <p:spPr bwMode="auto">
          <a:xfrm>
            <a:off x="2051050" y="188913"/>
            <a:ext cx="288925" cy="287337"/>
          </a:xfrm>
          <a:prstGeom prst="plus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0248" name="Oval 8"/>
          <p:cNvSpPr>
            <a:spLocks noChangeArrowheads="1"/>
          </p:cNvSpPr>
          <p:nvPr/>
        </p:nvSpPr>
        <p:spPr bwMode="auto">
          <a:xfrm>
            <a:off x="3490913" y="260350"/>
            <a:ext cx="288925" cy="287338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0249" name="AutoShape 9"/>
          <p:cNvSpPr>
            <a:spLocks noChangeArrowheads="1"/>
          </p:cNvSpPr>
          <p:nvPr/>
        </p:nvSpPr>
        <p:spPr bwMode="auto">
          <a:xfrm>
            <a:off x="1835150" y="692150"/>
            <a:ext cx="649288" cy="360363"/>
          </a:xfrm>
          <a:custGeom>
            <a:avLst/>
            <a:gdLst>
              <a:gd name="T0" fmla="*/ 17077689 w 21600"/>
              <a:gd name="T1" fmla="*/ 3006061 h 21600"/>
              <a:gd name="T2" fmla="*/ 9758679 w 21600"/>
              <a:gd name="T3" fmla="*/ 6012106 h 21600"/>
              <a:gd name="T4" fmla="*/ 2439670 w 21600"/>
              <a:gd name="T5" fmla="*/ 3006061 h 21600"/>
              <a:gd name="T6" fmla="*/ 9758679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10250" name="AutoShape 10"/>
          <p:cNvSpPr>
            <a:spLocks noChangeArrowheads="1"/>
          </p:cNvSpPr>
          <p:nvPr/>
        </p:nvSpPr>
        <p:spPr bwMode="auto">
          <a:xfrm>
            <a:off x="2051050" y="549275"/>
            <a:ext cx="288925" cy="287338"/>
          </a:xfrm>
          <a:prstGeom prst="plus">
            <a:avLst>
              <a:gd name="adj" fmla="val 2500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0251" name="Rectangle 11"/>
          <p:cNvSpPr>
            <a:spLocks noChangeArrowheads="1"/>
          </p:cNvSpPr>
          <p:nvPr/>
        </p:nvSpPr>
        <p:spPr bwMode="auto">
          <a:xfrm>
            <a:off x="3203575" y="765175"/>
            <a:ext cx="792163" cy="360363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0252" name="Oval 12"/>
          <p:cNvSpPr>
            <a:spLocks noChangeArrowheads="1"/>
          </p:cNvSpPr>
          <p:nvPr/>
        </p:nvSpPr>
        <p:spPr bwMode="auto">
          <a:xfrm>
            <a:off x="3492500" y="620713"/>
            <a:ext cx="288925" cy="287337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0253" name="Oval 13"/>
          <p:cNvSpPr>
            <a:spLocks noChangeArrowheads="1"/>
          </p:cNvSpPr>
          <p:nvPr/>
        </p:nvSpPr>
        <p:spPr bwMode="auto">
          <a:xfrm>
            <a:off x="2051050" y="1484313"/>
            <a:ext cx="288925" cy="4318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0254" name="Oval 14"/>
          <p:cNvSpPr>
            <a:spLocks noChangeArrowheads="1"/>
          </p:cNvSpPr>
          <p:nvPr/>
        </p:nvSpPr>
        <p:spPr bwMode="auto">
          <a:xfrm>
            <a:off x="3635375" y="1484313"/>
            <a:ext cx="288925" cy="4318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0255" name="Oval 15"/>
          <p:cNvSpPr>
            <a:spLocks noChangeArrowheads="1"/>
          </p:cNvSpPr>
          <p:nvPr/>
        </p:nvSpPr>
        <p:spPr bwMode="auto">
          <a:xfrm>
            <a:off x="3203575" y="2133600"/>
            <a:ext cx="288925" cy="4318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0256" name="Oval 16"/>
          <p:cNvSpPr>
            <a:spLocks noChangeArrowheads="1"/>
          </p:cNvSpPr>
          <p:nvPr/>
        </p:nvSpPr>
        <p:spPr bwMode="auto">
          <a:xfrm>
            <a:off x="3203575" y="2925763"/>
            <a:ext cx="288925" cy="4318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0257" name="Oval 17"/>
          <p:cNvSpPr>
            <a:spLocks noChangeArrowheads="1"/>
          </p:cNvSpPr>
          <p:nvPr/>
        </p:nvSpPr>
        <p:spPr bwMode="auto">
          <a:xfrm>
            <a:off x="3203575" y="3644900"/>
            <a:ext cx="288925" cy="4318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0258" name="Line 18"/>
          <p:cNvSpPr>
            <a:spLocks noChangeShapeType="1"/>
          </p:cNvSpPr>
          <p:nvPr/>
        </p:nvSpPr>
        <p:spPr bwMode="auto">
          <a:xfrm>
            <a:off x="2195513" y="1125538"/>
            <a:ext cx="0" cy="358775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0259" name="Line 19"/>
          <p:cNvSpPr>
            <a:spLocks noChangeShapeType="1"/>
          </p:cNvSpPr>
          <p:nvPr/>
        </p:nvSpPr>
        <p:spPr bwMode="auto">
          <a:xfrm>
            <a:off x="3563938" y="3860800"/>
            <a:ext cx="431800" cy="73025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0260" name="Line 20"/>
          <p:cNvSpPr>
            <a:spLocks noChangeShapeType="1"/>
          </p:cNvSpPr>
          <p:nvPr/>
        </p:nvSpPr>
        <p:spPr bwMode="auto">
          <a:xfrm flipH="1">
            <a:off x="2700338" y="3213100"/>
            <a:ext cx="431800" cy="503238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0261" name="Line 21"/>
          <p:cNvSpPr>
            <a:spLocks noChangeShapeType="1"/>
          </p:cNvSpPr>
          <p:nvPr/>
        </p:nvSpPr>
        <p:spPr bwMode="auto">
          <a:xfrm>
            <a:off x="3348038" y="2636838"/>
            <a:ext cx="0" cy="21590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0262" name="Line 22"/>
          <p:cNvSpPr>
            <a:spLocks noChangeShapeType="1"/>
          </p:cNvSpPr>
          <p:nvPr/>
        </p:nvSpPr>
        <p:spPr bwMode="auto">
          <a:xfrm flipH="1">
            <a:off x="3492500" y="1844675"/>
            <a:ext cx="142875" cy="288925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0263" name="Line 23"/>
          <p:cNvSpPr>
            <a:spLocks noChangeShapeType="1"/>
          </p:cNvSpPr>
          <p:nvPr/>
        </p:nvSpPr>
        <p:spPr bwMode="auto">
          <a:xfrm>
            <a:off x="2339975" y="1916113"/>
            <a:ext cx="863600" cy="288925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0264" name="Line 24"/>
          <p:cNvSpPr>
            <a:spLocks noChangeShapeType="1"/>
          </p:cNvSpPr>
          <p:nvPr/>
        </p:nvSpPr>
        <p:spPr bwMode="auto">
          <a:xfrm>
            <a:off x="3779838" y="1125538"/>
            <a:ext cx="0" cy="287337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0265" name="Line 25"/>
          <p:cNvSpPr>
            <a:spLocks noChangeShapeType="1"/>
          </p:cNvSpPr>
          <p:nvPr/>
        </p:nvSpPr>
        <p:spPr bwMode="auto">
          <a:xfrm>
            <a:off x="3348038" y="3357563"/>
            <a:ext cx="0" cy="21590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0266" name="AutoShape 26"/>
          <p:cNvSpPr>
            <a:spLocks noChangeArrowheads="1"/>
          </p:cNvSpPr>
          <p:nvPr/>
        </p:nvSpPr>
        <p:spPr bwMode="auto">
          <a:xfrm>
            <a:off x="2339975" y="3716338"/>
            <a:ext cx="360363" cy="360362"/>
          </a:xfrm>
          <a:prstGeom prst="octagon">
            <a:avLst>
              <a:gd name="adj" fmla="val 29287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0267" name="AutoShape 27"/>
          <p:cNvSpPr>
            <a:spLocks noChangeArrowheads="1"/>
          </p:cNvSpPr>
          <p:nvPr/>
        </p:nvSpPr>
        <p:spPr bwMode="auto">
          <a:xfrm>
            <a:off x="4067175" y="3860800"/>
            <a:ext cx="360363" cy="360363"/>
          </a:xfrm>
          <a:prstGeom prst="octagon">
            <a:avLst>
              <a:gd name="adj" fmla="val 29287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0268" name="AutoShape 28"/>
          <p:cNvSpPr>
            <a:spLocks noChangeArrowheads="1"/>
          </p:cNvSpPr>
          <p:nvPr/>
        </p:nvSpPr>
        <p:spPr bwMode="auto">
          <a:xfrm>
            <a:off x="1116013" y="4724400"/>
            <a:ext cx="360362" cy="360363"/>
          </a:xfrm>
          <a:prstGeom prst="octagon">
            <a:avLst>
              <a:gd name="adj" fmla="val 29287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0269" name="AutoShape 29"/>
          <p:cNvSpPr>
            <a:spLocks noChangeArrowheads="1"/>
          </p:cNvSpPr>
          <p:nvPr/>
        </p:nvSpPr>
        <p:spPr bwMode="auto">
          <a:xfrm>
            <a:off x="3203575" y="4365625"/>
            <a:ext cx="360363" cy="360363"/>
          </a:xfrm>
          <a:prstGeom prst="octagon">
            <a:avLst>
              <a:gd name="adj" fmla="val 29287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0270" name="Line 30"/>
          <p:cNvSpPr>
            <a:spLocks noChangeShapeType="1"/>
          </p:cNvSpPr>
          <p:nvPr/>
        </p:nvSpPr>
        <p:spPr bwMode="auto">
          <a:xfrm flipH="1">
            <a:off x="1547813" y="4724400"/>
            <a:ext cx="1657350" cy="217488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0271" name="Line 31"/>
          <p:cNvSpPr>
            <a:spLocks noChangeShapeType="1"/>
          </p:cNvSpPr>
          <p:nvPr/>
        </p:nvSpPr>
        <p:spPr bwMode="auto">
          <a:xfrm>
            <a:off x="3635375" y="4581525"/>
            <a:ext cx="215900" cy="71438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0272" name="Line 32"/>
          <p:cNvSpPr>
            <a:spLocks noChangeShapeType="1"/>
          </p:cNvSpPr>
          <p:nvPr/>
        </p:nvSpPr>
        <p:spPr bwMode="auto">
          <a:xfrm>
            <a:off x="3348038" y="4076700"/>
            <a:ext cx="0" cy="21590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0273" name="AutoShape 33"/>
          <p:cNvSpPr>
            <a:spLocks noChangeArrowheads="1"/>
          </p:cNvSpPr>
          <p:nvPr/>
        </p:nvSpPr>
        <p:spPr bwMode="auto">
          <a:xfrm>
            <a:off x="2411413" y="5013325"/>
            <a:ext cx="360362" cy="360363"/>
          </a:xfrm>
          <a:prstGeom prst="octagon">
            <a:avLst>
              <a:gd name="adj" fmla="val 29287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0274" name="AutoShape 34"/>
          <p:cNvSpPr>
            <a:spLocks noChangeArrowheads="1"/>
          </p:cNvSpPr>
          <p:nvPr/>
        </p:nvSpPr>
        <p:spPr bwMode="auto">
          <a:xfrm>
            <a:off x="3851275" y="4581525"/>
            <a:ext cx="360363" cy="360363"/>
          </a:xfrm>
          <a:prstGeom prst="octagon">
            <a:avLst>
              <a:gd name="adj" fmla="val 29287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0275" name="Line 35"/>
          <p:cNvSpPr>
            <a:spLocks noChangeShapeType="1"/>
          </p:cNvSpPr>
          <p:nvPr/>
        </p:nvSpPr>
        <p:spPr bwMode="auto">
          <a:xfrm>
            <a:off x="2555875" y="4149725"/>
            <a:ext cx="0" cy="863600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0276" name="Line 36"/>
          <p:cNvSpPr>
            <a:spLocks noChangeShapeType="1"/>
          </p:cNvSpPr>
          <p:nvPr/>
        </p:nvSpPr>
        <p:spPr bwMode="auto">
          <a:xfrm>
            <a:off x="2195513" y="549275"/>
            <a:ext cx="0" cy="21590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0277" name="Line 37"/>
          <p:cNvSpPr>
            <a:spLocks noChangeShapeType="1"/>
          </p:cNvSpPr>
          <p:nvPr/>
        </p:nvSpPr>
        <p:spPr bwMode="auto">
          <a:xfrm>
            <a:off x="3635375" y="620713"/>
            <a:ext cx="0" cy="21590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0278" name="Line 38"/>
          <p:cNvSpPr>
            <a:spLocks noChangeShapeType="1"/>
          </p:cNvSpPr>
          <p:nvPr/>
        </p:nvSpPr>
        <p:spPr bwMode="auto">
          <a:xfrm flipV="1">
            <a:off x="2413000" y="3789363"/>
            <a:ext cx="214313" cy="215900"/>
          </a:xfrm>
          <a:prstGeom prst="line">
            <a:avLst/>
          </a:prstGeom>
          <a:noFill/>
          <a:ln w="76200">
            <a:solidFill>
              <a:srgbClr val="99CCFF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0279" name="Line 39"/>
          <p:cNvSpPr>
            <a:spLocks noChangeShapeType="1"/>
          </p:cNvSpPr>
          <p:nvPr/>
        </p:nvSpPr>
        <p:spPr bwMode="auto">
          <a:xfrm flipH="1" flipV="1">
            <a:off x="2411413" y="3789363"/>
            <a:ext cx="215900" cy="215900"/>
          </a:xfrm>
          <a:prstGeom prst="line">
            <a:avLst/>
          </a:prstGeom>
          <a:noFill/>
          <a:ln w="76200">
            <a:solidFill>
              <a:srgbClr val="99CCFF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0280" name="Line 40"/>
          <p:cNvSpPr>
            <a:spLocks noChangeShapeType="1"/>
          </p:cNvSpPr>
          <p:nvPr/>
        </p:nvSpPr>
        <p:spPr bwMode="auto">
          <a:xfrm flipV="1">
            <a:off x="4141788" y="3933825"/>
            <a:ext cx="214312" cy="215900"/>
          </a:xfrm>
          <a:prstGeom prst="line">
            <a:avLst/>
          </a:prstGeom>
          <a:noFill/>
          <a:ln w="76200">
            <a:solidFill>
              <a:srgbClr val="99CCFF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0281" name="Line 41"/>
          <p:cNvSpPr>
            <a:spLocks noChangeShapeType="1"/>
          </p:cNvSpPr>
          <p:nvPr/>
        </p:nvSpPr>
        <p:spPr bwMode="auto">
          <a:xfrm flipH="1" flipV="1">
            <a:off x="4140200" y="3933825"/>
            <a:ext cx="215900" cy="215900"/>
          </a:xfrm>
          <a:prstGeom prst="line">
            <a:avLst/>
          </a:prstGeom>
          <a:noFill/>
          <a:ln w="76200">
            <a:solidFill>
              <a:srgbClr val="99CCFF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0282" name="Line 42"/>
          <p:cNvSpPr>
            <a:spLocks noChangeShapeType="1"/>
          </p:cNvSpPr>
          <p:nvPr/>
        </p:nvSpPr>
        <p:spPr bwMode="auto">
          <a:xfrm flipV="1">
            <a:off x="3278188" y="4437063"/>
            <a:ext cx="214312" cy="215900"/>
          </a:xfrm>
          <a:prstGeom prst="line">
            <a:avLst/>
          </a:prstGeom>
          <a:noFill/>
          <a:ln w="76200">
            <a:solidFill>
              <a:srgbClr val="99CCFF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0283" name="Line 43"/>
          <p:cNvSpPr>
            <a:spLocks noChangeShapeType="1"/>
          </p:cNvSpPr>
          <p:nvPr/>
        </p:nvSpPr>
        <p:spPr bwMode="auto">
          <a:xfrm flipH="1" flipV="1">
            <a:off x="3276600" y="4437063"/>
            <a:ext cx="215900" cy="215900"/>
          </a:xfrm>
          <a:prstGeom prst="line">
            <a:avLst/>
          </a:prstGeom>
          <a:noFill/>
          <a:ln w="76200">
            <a:solidFill>
              <a:srgbClr val="99CCFF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0284" name="Line 44"/>
          <p:cNvSpPr>
            <a:spLocks noChangeShapeType="1"/>
          </p:cNvSpPr>
          <p:nvPr/>
        </p:nvSpPr>
        <p:spPr bwMode="auto">
          <a:xfrm flipH="1">
            <a:off x="1476375" y="4076700"/>
            <a:ext cx="863600" cy="647700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0285" name="Rectangle 45"/>
          <p:cNvSpPr>
            <a:spLocks noChangeArrowheads="1"/>
          </p:cNvSpPr>
          <p:nvPr/>
        </p:nvSpPr>
        <p:spPr bwMode="auto">
          <a:xfrm>
            <a:off x="6588125" y="3284538"/>
            <a:ext cx="431800" cy="2159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0286" name="Rectangle 46"/>
          <p:cNvSpPr>
            <a:spLocks noChangeArrowheads="1"/>
          </p:cNvSpPr>
          <p:nvPr/>
        </p:nvSpPr>
        <p:spPr bwMode="auto">
          <a:xfrm>
            <a:off x="6588125" y="3933825"/>
            <a:ext cx="431800" cy="2159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0287" name="AutoShape 47"/>
          <p:cNvSpPr>
            <a:spLocks noChangeArrowheads="1"/>
          </p:cNvSpPr>
          <p:nvPr/>
        </p:nvSpPr>
        <p:spPr bwMode="auto">
          <a:xfrm>
            <a:off x="900113" y="6308725"/>
            <a:ext cx="1150937" cy="549275"/>
          </a:xfrm>
          <a:prstGeom prst="horizontalScroll">
            <a:avLst>
              <a:gd name="adj" fmla="val 12500"/>
            </a:avLst>
          </a:prstGeom>
          <a:noFill/>
          <a:ln w="158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0288" name="Rectangle 48"/>
          <p:cNvSpPr>
            <a:spLocks noChangeArrowheads="1"/>
          </p:cNvSpPr>
          <p:nvPr/>
        </p:nvSpPr>
        <p:spPr bwMode="auto">
          <a:xfrm>
            <a:off x="7235825" y="3284538"/>
            <a:ext cx="431800" cy="2159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0289" name="Rectangle 49"/>
          <p:cNvSpPr>
            <a:spLocks noChangeArrowheads="1"/>
          </p:cNvSpPr>
          <p:nvPr/>
        </p:nvSpPr>
        <p:spPr bwMode="auto">
          <a:xfrm>
            <a:off x="7235825" y="3933825"/>
            <a:ext cx="431800" cy="2159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0290" name="Line 50"/>
          <p:cNvSpPr>
            <a:spLocks noChangeShapeType="1"/>
          </p:cNvSpPr>
          <p:nvPr/>
        </p:nvSpPr>
        <p:spPr bwMode="auto">
          <a:xfrm flipV="1">
            <a:off x="7019925" y="3427413"/>
            <a:ext cx="215900" cy="1587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0291" name="Line 51"/>
          <p:cNvSpPr>
            <a:spLocks noChangeShapeType="1"/>
          </p:cNvSpPr>
          <p:nvPr/>
        </p:nvSpPr>
        <p:spPr bwMode="auto">
          <a:xfrm flipV="1">
            <a:off x="7019925" y="4075113"/>
            <a:ext cx="215900" cy="1587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0292" name="Text Box 52"/>
          <p:cNvSpPr txBox="1">
            <a:spLocks noChangeArrowheads="1"/>
          </p:cNvSpPr>
          <p:nvPr/>
        </p:nvSpPr>
        <p:spPr bwMode="auto">
          <a:xfrm>
            <a:off x="250825" y="1844675"/>
            <a:ext cx="12969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808000"/>
                </a:solidFill>
                <a:latin typeface="Calibri" pitchFamily="34" charset="0"/>
              </a:rPr>
              <a:t>Cell membrane</a:t>
            </a:r>
          </a:p>
        </p:txBody>
      </p:sp>
      <p:sp>
        <p:nvSpPr>
          <p:cNvPr id="10293" name="Text Box 53"/>
          <p:cNvSpPr txBox="1">
            <a:spLocks noChangeArrowheads="1"/>
          </p:cNvSpPr>
          <p:nvPr/>
        </p:nvSpPr>
        <p:spPr bwMode="auto">
          <a:xfrm>
            <a:off x="34925" y="4437063"/>
            <a:ext cx="11525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sz="1200">
                <a:solidFill>
                  <a:srgbClr val="996633"/>
                </a:solidFill>
                <a:latin typeface="Calibri" pitchFamily="34" charset="0"/>
              </a:rPr>
              <a:t>Nucleus</a:t>
            </a:r>
          </a:p>
        </p:txBody>
      </p:sp>
      <p:sp>
        <p:nvSpPr>
          <p:cNvPr id="10294" name="Text Box 54"/>
          <p:cNvSpPr txBox="1">
            <a:spLocks noChangeArrowheads="1"/>
          </p:cNvSpPr>
          <p:nvPr/>
        </p:nvSpPr>
        <p:spPr bwMode="auto">
          <a:xfrm>
            <a:off x="7885113" y="3068638"/>
            <a:ext cx="10795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 dirty="0">
                <a:solidFill>
                  <a:srgbClr val="000000"/>
                </a:solidFill>
                <a:latin typeface="Calibri" pitchFamily="34" charset="0"/>
              </a:rPr>
              <a:t>Network of </a:t>
            </a:r>
            <a:r>
              <a:rPr lang="hu-HU" sz="1200" dirty="0" err="1" smtClean="0">
                <a:solidFill>
                  <a:srgbClr val="000000"/>
                </a:solidFill>
                <a:latin typeface="Calibri" pitchFamily="34" charset="0"/>
              </a:rPr>
              <a:t>signalling</a:t>
            </a:r>
            <a:r>
              <a:rPr lang="hu-HU" sz="1200" dirty="0" smtClean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hu-HU" sz="1200" dirty="0" err="1">
                <a:solidFill>
                  <a:srgbClr val="000000"/>
                </a:solidFill>
                <a:latin typeface="Calibri" pitchFamily="34" charset="0"/>
              </a:rPr>
              <a:t>pathways</a:t>
            </a:r>
            <a:endParaRPr lang="hu-HU" sz="12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0295" name="Text Box 55"/>
          <p:cNvSpPr txBox="1">
            <a:spLocks noChangeArrowheads="1"/>
          </p:cNvSpPr>
          <p:nvPr/>
        </p:nvSpPr>
        <p:spPr bwMode="auto">
          <a:xfrm>
            <a:off x="7885113" y="3716338"/>
            <a:ext cx="10795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Network of transcription factors</a:t>
            </a:r>
          </a:p>
        </p:txBody>
      </p:sp>
      <p:sp>
        <p:nvSpPr>
          <p:cNvPr id="10296" name="Text Box 56"/>
          <p:cNvSpPr txBox="1">
            <a:spLocks noChangeArrowheads="1"/>
          </p:cNvSpPr>
          <p:nvPr/>
        </p:nvSpPr>
        <p:spPr bwMode="auto">
          <a:xfrm>
            <a:off x="1476375" y="6453188"/>
            <a:ext cx="10795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chemeClr val="bg1"/>
                </a:solidFill>
                <a:latin typeface="Calibri" pitchFamily="34" charset="0"/>
              </a:rPr>
              <a:t>DNA</a:t>
            </a:r>
          </a:p>
        </p:txBody>
      </p:sp>
      <p:sp>
        <p:nvSpPr>
          <p:cNvPr id="10297" name="Rectangle 57"/>
          <p:cNvSpPr>
            <a:spLocks noChangeArrowheads="1"/>
          </p:cNvSpPr>
          <p:nvPr/>
        </p:nvSpPr>
        <p:spPr bwMode="auto">
          <a:xfrm>
            <a:off x="6588125" y="620713"/>
            <a:ext cx="431800" cy="2159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0298" name="Rectangle 58"/>
          <p:cNvSpPr>
            <a:spLocks noChangeArrowheads="1"/>
          </p:cNvSpPr>
          <p:nvPr/>
        </p:nvSpPr>
        <p:spPr bwMode="auto">
          <a:xfrm>
            <a:off x="6588125" y="1079500"/>
            <a:ext cx="431800" cy="2159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0299" name="Text Box 59"/>
          <p:cNvSpPr txBox="1">
            <a:spLocks noChangeArrowheads="1"/>
          </p:cNvSpPr>
          <p:nvPr/>
        </p:nvSpPr>
        <p:spPr bwMode="auto">
          <a:xfrm>
            <a:off x="7164388" y="523875"/>
            <a:ext cx="1079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 dirty="0" err="1" smtClean="0">
                <a:solidFill>
                  <a:srgbClr val="000000"/>
                </a:solidFill>
                <a:latin typeface="Calibri" pitchFamily="34" charset="0"/>
              </a:rPr>
              <a:t>Signalling</a:t>
            </a:r>
            <a:r>
              <a:rPr lang="hu-HU" sz="1200" dirty="0" smtClean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hu-HU" sz="1200" dirty="0" err="1">
                <a:solidFill>
                  <a:srgbClr val="000000"/>
                </a:solidFill>
                <a:latin typeface="Calibri" pitchFamily="34" charset="0"/>
              </a:rPr>
              <a:t>elements</a:t>
            </a:r>
            <a:endParaRPr lang="hu-HU" sz="12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0300" name="Text Box 60"/>
          <p:cNvSpPr txBox="1">
            <a:spLocks noChangeArrowheads="1"/>
          </p:cNvSpPr>
          <p:nvPr/>
        </p:nvSpPr>
        <p:spPr bwMode="auto">
          <a:xfrm>
            <a:off x="7164388" y="981075"/>
            <a:ext cx="1079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Transcription factors</a:t>
            </a:r>
          </a:p>
        </p:txBody>
      </p:sp>
      <p:sp>
        <p:nvSpPr>
          <p:cNvPr id="10301" name="Line 61"/>
          <p:cNvSpPr>
            <a:spLocks noChangeShapeType="1"/>
          </p:cNvSpPr>
          <p:nvPr/>
        </p:nvSpPr>
        <p:spPr bwMode="auto">
          <a:xfrm flipV="1">
            <a:off x="6300788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0302" name="Line 62"/>
          <p:cNvSpPr>
            <a:spLocks noChangeShapeType="1"/>
          </p:cNvSpPr>
          <p:nvPr/>
        </p:nvSpPr>
        <p:spPr bwMode="auto">
          <a:xfrm>
            <a:off x="6300788" y="2636838"/>
            <a:ext cx="28432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0303" name="Text Box 63"/>
          <p:cNvSpPr txBox="1">
            <a:spLocks noChangeArrowheads="1"/>
          </p:cNvSpPr>
          <p:nvPr/>
        </p:nvSpPr>
        <p:spPr bwMode="auto">
          <a:xfrm>
            <a:off x="6877050" y="115888"/>
            <a:ext cx="13668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sz="1400" b="1">
                <a:solidFill>
                  <a:srgbClr val="000000"/>
                </a:solidFill>
                <a:latin typeface="Calibri" pitchFamily="34" charset="0"/>
              </a:rPr>
              <a:t>Legends:</a:t>
            </a:r>
          </a:p>
        </p:txBody>
      </p:sp>
      <p:sp>
        <p:nvSpPr>
          <p:cNvPr id="10304" name="Text Box 64"/>
          <p:cNvSpPr txBox="1">
            <a:spLocks noChangeArrowheads="1"/>
          </p:cNvSpPr>
          <p:nvPr/>
        </p:nvSpPr>
        <p:spPr bwMode="auto">
          <a:xfrm>
            <a:off x="6588125" y="2692400"/>
            <a:ext cx="21605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sz="1400" b="1">
                <a:solidFill>
                  <a:srgbClr val="000000"/>
                </a:solidFill>
                <a:latin typeface="Calibri" pitchFamily="34" charset="0"/>
              </a:rPr>
              <a:t>Types of networks:</a:t>
            </a:r>
          </a:p>
        </p:txBody>
      </p:sp>
      <p:sp>
        <p:nvSpPr>
          <p:cNvPr id="10305" name="AutoShape 65"/>
          <p:cNvSpPr>
            <a:spLocks noChangeArrowheads="1"/>
          </p:cNvSpPr>
          <p:nvPr/>
        </p:nvSpPr>
        <p:spPr bwMode="auto">
          <a:xfrm>
            <a:off x="4716463" y="5013325"/>
            <a:ext cx="865187" cy="504825"/>
          </a:xfrm>
          <a:prstGeom prst="horizontalScroll">
            <a:avLst>
              <a:gd name="adj" fmla="val 12500"/>
            </a:avLst>
          </a:prstGeom>
          <a:noFill/>
          <a:ln w="158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0306" name="Oval 66"/>
          <p:cNvSpPr>
            <a:spLocks noChangeArrowheads="1"/>
          </p:cNvSpPr>
          <p:nvPr/>
        </p:nvSpPr>
        <p:spPr bwMode="auto">
          <a:xfrm>
            <a:off x="1979613" y="2565400"/>
            <a:ext cx="288925" cy="4318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0307" name="Line 67"/>
          <p:cNvSpPr>
            <a:spLocks noChangeShapeType="1"/>
          </p:cNvSpPr>
          <p:nvPr/>
        </p:nvSpPr>
        <p:spPr bwMode="auto">
          <a:xfrm flipH="1">
            <a:off x="2124075" y="1990725"/>
            <a:ext cx="71438" cy="50165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0308" name="Line 68"/>
          <p:cNvSpPr>
            <a:spLocks noChangeShapeType="1"/>
          </p:cNvSpPr>
          <p:nvPr/>
        </p:nvSpPr>
        <p:spPr bwMode="auto">
          <a:xfrm flipH="1">
            <a:off x="1331913" y="3068638"/>
            <a:ext cx="719137" cy="1584325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0309" name="Line 69"/>
          <p:cNvSpPr>
            <a:spLocks noChangeShapeType="1"/>
          </p:cNvSpPr>
          <p:nvPr/>
        </p:nvSpPr>
        <p:spPr bwMode="auto">
          <a:xfrm flipH="1">
            <a:off x="2339975" y="2420938"/>
            <a:ext cx="792163" cy="287337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7557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Arc 2"/>
          <p:cNvSpPr>
            <a:spLocks/>
          </p:cNvSpPr>
          <p:nvPr/>
        </p:nvSpPr>
        <p:spPr bwMode="auto">
          <a:xfrm rot="-5400000">
            <a:off x="2915445" y="-1251744"/>
            <a:ext cx="1008062" cy="5184775"/>
          </a:xfrm>
          <a:custGeom>
            <a:avLst/>
            <a:gdLst>
              <a:gd name="T0" fmla="*/ 0 w 21600"/>
              <a:gd name="T1" fmla="*/ 0 h 43194"/>
              <a:gd name="T2" fmla="*/ 1078113 w 21600"/>
              <a:gd name="T3" fmla="*/ 622352107 h 43194"/>
              <a:gd name="T4" fmla="*/ 0 w 21600"/>
              <a:gd name="T5" fmla="*/ 311219506 h 43194"/>
              <a:gd name="T6" fmla="*/ 0 60000 65536"/>
              <a:gd name="T7" fmla="*/ 0 60000 65536"/>
              <a:gd name="T8" fmla="*/ 0 60000 65536"/>
              <a:gd name="T9" fmla="*/ 0 w 21600"/>
              <a:gd name="T10" fmla="*/ 0 h 43194"/>
              <a:gd name="T11" fmla="*/ 21600 w 21600"/>
              <a:gd name="T12" fmla="*/ 43194 h 4319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43194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336"/>
                  <a:pt x="12228" y="42925"/>
                  <a:pt x="495" y="43194"/>
                </a:cubicBezTo>
              </a:path>
              <a:path w="21600" h="43194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336"/>
                  <a:pt x="12228" y="42925"/>
                  <a:pt x="495" y="43194"/>
                </a:cubicBezTo>
                <a:lnTo>
                  <a:pt x="0" y="21600"/>
                </a:lnTo>
                <a:close/>
              </a:path>
            </a:pathLst>
          </a:custGeom>
          <a:noFill/>
          <a:ln w="38100">
            <a:solidFill>
              <a:srgbClr val="8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11267" name="Arc 3"/>
          <p:cNvSpPr>
            <a:spLocks/>
          </p:cNvSpPr>
          <p:nvPr/>
        </p:nvSpPr>
        <p:spPr bwMode="auto">
          <a:xfrm rot="-5400000">
            <a:off x="2771775" y="1268413"/>
            <a:ext cx="1008063" cy="5329237"/>
          </a:xfrm>
          <a:custGeom>
            <a:avLst/>
            <a:gdLst>
              <a:gd name="T0" fmla="*/ 0 w 21600"/>
              <a:gd name="T1" fmla="*/ 0 h 43194"/>
              <a:gd name="T2" fmla="*/ 1078114 w 21600"/>
              <a:gd name="T3" fmla="*/ 657516369 h 43194"/>
              <a:gd name="T4" fmla="*/ 0 w 21600"/>
              <a:gd name="T5" fmla="*/ 328803835 h 43194"/>
              <a:gd name="T6" fmla="*/ 0 60000 65536"/>
              <a:gd name="T7" fmla="*/ 0 60000 65536"/>
              <a:gd name="T8" fmla="*/ 0 60000 65536"/>
              <a:gd name="T9" fmla="*/ 0 w 21600"/>
              <a:gd name="T10" fmla="*/ 0 h 43194"/>
              <a:gd name="T11" fmla="*/ 21600 w 21600"/>
              <a:gd name="T12" fmla="*/ 43194 h 4319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43194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336"/>
                  <a:pt x="12228" y="42925"/>
                  <a:pt x="495" y="43194"/>
                </a:cubicBezTo>
              </a:path>
              <a:path w="21600" h="43194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336"/>
                  <a:pt x="12228" y="42925"/>
                  <a:pt x="495" y="43194"/>
                </a:cubicBezTo>
                <a:lnTo>
                  <a:pt x="0" y="21600"/>
                </a:lnTo>
                <a:close/>
              </a:path>
            </a:pathLst>
          </a:custGeom>
          <a:noFill/>
          <a:ln w="38100">
            <a:solidFill>
              <a:srgbClr val="996633"/>
            </a:solidFill>
            <a:prstDash val="lgDash"/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11268" name="AutoShape 4"/>
          <p:cNvSpPr>
            <a:spLocks noChangeArrowheads="1"/>
          </p:cNvSpPr>
          <p:nvPr/>
        </p:nvSpPr>
        <p:spPr bwMode="auto">
          <a:xfrm>
            <a:off x="2916238" y="5805488"/>
            <a:ext cx="1008062" cy="503237"/>
          </a:xfrm>
          <a:prstGeom prst="horizontalScroll">
            <a:avLst>
              <a:gd name="adj" fmla="val 12500"/>
            </a:avLst>
          </a:prstGeom>
          <a:noFill/>
          <a:ln w="15875">
            <a:solidFill>
              <a:srgbClr val="00B05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269" name="AutoShape 5"/>
          <p:cNvSpPr>
            <a:spLocks noChangeArrowheads="1"/>
          </p:cNvSpPr>
          <p:nvPr/>
        </p:nvSpPr>
        <p:spPr bwMode="auto">
          <a:xfrm>
            <a:off x="2051050" y="6019800"/>
            <a:ext cx="865188" cy="504825"/>
          </a:xfrm>
          <a:prstGeom prst="horizontalScroll">
            <a:avLst>
              <a:gd name="adj" fmla="val 12500"/>
            </a:avLst>
          </a:prstGeom>
          <a:noFill/>
          <a:ln w="15875">
            <a:solidFill>
              <a:srgbClr val="00B05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270" name="AutoShape 6"/>
          <p:cNvSpPr>
            <a:spLocks noChangeArrowheads="1"/>
          </p:cNvSpPr>
          <p:nvPr/>
        </p:nvSpPr>
        <p:spPr bwMode="auto">
          <a:xfrm>
            <a:off x="3922713" y="5373688"/>
            <a:ext cx="793750" cy="504825"/>
          </a:xfrm>
          <a:prstGeom prst="horizontalScroll">
            <a:avLst>
              <a:gd name="adj" fmla="val 12500"/>
            </a:avLst>
          </a:prstGeom>
          <a:noFill/>
          <a:ln w="15875">
            <a:solidFill>
              <a:srgbClr val="00B05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271" name="AutoShape 7"/>
          <p:cNvSpPr>
            <a:spLocks noChangeArrowheads="1"/>
          </p:cNvSpPr>
          <p:nvPr/>
        </p:nvSpPr>
        <p:spPr bwMode="auto">
          <a:xfrm>
            <a:off x="2051050" y="188913"/>
            <a:ext cx="288925" cy="287337"/>
          </a:xfrm>
          <a:prstGeom prst="plus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272" name="Oval 8"/>
          <p:cNvSpPr>
            <a:spLocks noChangeArrowheads="1"/>
          </p:cNvSpPr>
          <p:nvPr/>
        </p:nvSpPr>
        <p:spPr bwMode="auto">
          <a:xfrm>
            <a:off x="3490913" y="260350"/>
            <a:ext cx="288925" cy="287338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273" name="AutoShape 9"/>
          <p:cNvSpPr>
            <a:spLocks noChangeArrowheads="1"/>
          </p:cNvSpPr>
          <p:nvPr/>
        </p:nvSpPr>
        <p:spPr bwMode="auto">
          <a:xfrm>
            <a:off x="1835150" y="692150"/>
            <a:ext cx="649288" cy="360363"/>
          </a:xfrm>
          <a:custGeom>
            <a:avLst/>
            <a:gdLst>
              <a:gd name="T0" fmla="*/ 17077689 w 21600"/>
              <a:gd name="T1" fmla="*/ 3006061 h 21600"/>
              <a:gd name="T2" fmla="*/ 9758679 w 21600"/>
              <a:gd name="T3" fmla="*/ 6012106 h 21600"/>
              <a:gd name="T4" fmla="*/ 2439670 w 21600"/>
              <a:gd name="T5" fmla="*/ 3006061 h 21600"/>
              <a:gd name="T6" fmla="*/ 9758679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11274" name="AutoShape 10"/>
          <p:cNvSpPr>
            <a:spLocks noChangeArrowheads="1"/>
          </p:cNvSpPr>
          <p:nvPr/>
        </p:nvSpPr>
        <p:spPr bwMode="auto">
          <a:xfrm>
            <a:off x="2051050" y="549275"/>
            <a:ext cx="288925" cy="287338"/>
          </a:xfrm>
          <a:prstGeom prst="plus">
            <a:avLst>
              <a:gd name="adj" fmla="val 2500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275" name="Rectangle 11"/>
          <p:cNvSpPr>
            <a:spLocks noChangeArrowheads="1"/>
          </p:cNvSpPr>
          <p:nvPr/>
        </p:nvSpPr>
        <p:spPr bwMode="auto">
          <a:xfrm>
            <a:off x="3203575" y="765175"/>
            <a:ext cx="792163" cy="360363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276" name="Oval 12"/>
          <p:cNvSpPr>
            <a:spLocks noChangeArrowheads="1"/>
          </p:cNvSpPr>
          <p:nvPr/>
        </p:nvSpPr>
        <p:spPr bwMode="auto">
          <a:xfrm>
            <a:off x="3492500" y="620713"/>
            <a:ext cx="288925" cy="287337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277" name="Oval 13"/>
          <p:cNvSpPr>
            <a:spLocks noChangeArrowheads="1"/>
          </p:cNvSpPr>
          <p:nvPr/>
        </p:nvSpPr>
        <p:spPr bwMode="auto">
          <a:xfrm>
            <a:off x="2051050" y="1484313"/>
            <a:ext cx="288925" cy="4318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278" name="Oval 14"/>
          <p:cNvSpPr>
            <a:spLocks noChangeArrowheads="1"/>
          </p:cNvSpPr>
          <p:nvPr/>
        </p:nvSpPr>
        <p:spPr bwMode="auto">
          <a:xfrm>
            <a:off x="3635375" y="1484313"/>
            <a:ext cx="288925" cy="4318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279" name="Oval 15"/>
          <p:cNvSpPr>
            <a:spLocks noChangeArrowheads="1"/>
          </p:cNvSpPr>
          <p:nvPr/>
        </p:nvSpPr>
        <p:spPr bwMode="auto">
          <a:xfrm>
            <a:off x="3203575" y="2133600"/>
            <a:ext cx="288925" cy="4318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280" name="Oval 16"/>
          <p:cNvSpPr>
            <a:spLocks noChangeArrowheads="1"/>
          </p:cNvSpPr>
          <p:nvPr/>
        </p:nvSpPr>
        <p:spPr bwMode="auto">
          <a:xfrm>
            <a:off x="3203575" y="2925763"/>
            <a:ext cx="288925" cy="4318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281" name="Oval 17"/>
          <p:cNvSpPr>
            <a:spLocks noChangeArrowheads="1"/>
          </p:cNvSpPr>
          <p:nvPr/>
        </p:nvSpPr>
        <p:spPr bwMode="auto">
          <a:xfrm>
            <a:off x="3203575" y="3644900"/>
            <a:ext cx="288925" cy="4318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282" name="Line 18"/>
          <p:cNvSpPr>
            <a:spLocks noChangeShapeType="1"/>
          </p:cNvSpPr>
          <p:nvPr/>
        </p:nvSpPr>
        <p:spPr bwMode="auto">
          <a:xfrm>
            <a:off x="2195513" y="1125538"/>
            <a:ext cx="0" cy="358775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1283" name="Line 19"/>
          <p:cNvSpPr>
            <a:spLocks noChangeShapeType="1"/>
          </p:cNvSpPr>
          <p:nvPr/>
        </p:nvSpPr>
        <p:spPr bwMode="auto">
          <a:xfrm>
            <a:off x="3563938" y="3860800"/>
            <a:ext cx="431800" cy="73025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1284" name="Line 20"/>
          <p:cNvSpPr>
            <a:spLocks noChangeShapeType="1"/>
          </p:cNvSpPr>
          <p:nvPr/>
        </p:nvSpPr>
        <p:spPr bwMode="auto">
          <a:xfrm flipH="1">
            <a:off x="2700338" y="3213100"/>
            <a:ext cx="431800" cy="503238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1285" name="Line 21"/>
          <p:cNvSpPr>
            <a:spLocks noChangeShapeType="1"/>
          </p:cNvSpPr>
          <p:nvPr/>
        </p:nvSpPr>
        <p:spPr bwMode="auto">
          <a:xfrm>
            <a:off x="3348038" y="2636838"/>
            <a:ext cx="0" cy="21590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1286" name="Line 22"/>
          <p:cNvSpPr>
            <a:spLocks noChangeShapeType="1"/>
          </p:cNvSpPr>
          <p:nvPr/>
        </p:nvSpPr>
        <p:spPr bwMode="auto">
          <a:xfrm flipH="1">
            <a:off x="3492500" y="1844675"/>
            <a:ext cx="142875" cy="288925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1287" name="Line 23"/>
          <p:cNvSpPr>
            <a:spLocks noChangeShapeType="1"/>
          </p:cNvSpPr>
          <p:nvPr/>
        </p:nvSpPr>
        <p:spPr bwMode="auto">
          <a:xfrm>
            <a:off x="2339975" y="1916113"/>
            <a:ext cx="863600" cy="288925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1288" name="Line 24"/>
          <p:cNvSpPr>
            <a:spLocks noChangeShapeType="1"/>
          </p:cNvSpPr>
          <p:nvPr/>
        </p:nvSpPr>
        <p:spPr bwMode="auto">
          <a:xfrm>
            <a:off x="3779838" y="1125538"/>
            <a:ext cx="0" cy="287337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1289" name="Line 25"/>
          <p:cNvSpPr>
            <a:spLocks noChangeShapeType="1"/>
          </p:cNvSpPr>
          <p:nvPr/>
        </p:nvSpPr>
        <p:spPr bwMode="auto">
          <a:xfrm>
            <a:off x="3348038" y="3357563"/>
            <a:ext cx="0" cy="21590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1290" name="AutoShape 26"/>
          <p:cNvSpPr>
            <a:spLocks noChangeArrowheads="1"/>
          </p:cNvSpPr>
          <p:nvPr/>
        </p:nvSpPr>
        <p:spPr bwMode="auto">
          <a:xfrm>
            <a:off x="2339975" y="3716338"/>
            <a:ext cx="360363" cy="360362"/>
          </a:xfrm>
          <a:prstGeom prst="octagon">
            <a:avLst>
              <a:gd name="adj" fmla="val 29287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291" name="AutoShape 27"/>
          <p:cNvSpPr>
            <a:spLocks noChangeArrowheads="1"/>
          </p:cNvSpPr>
          <p:nvPr/>
        </p:nvSpPr>
        <p:spPr bwMode="auto">
          <a:xfrm>
            <a:off x="4067175" y="3860800"/>
            <a:ext cx="360363" cy="360363"/>
          </a:xfrm>
          <a:prstGeom prst="octagon">
            <a:avLst>
              <a:gd name="adj" fmla="val 29287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292" name="AutoShape 28"/>
          <p:cNvSpPr>
            <a:spLocks noChangeArrowheads="1"/>
          </p:cNvSpPr>
          <p:nvPr/>
        </p:nvSpPr>
        <p:spPr bwMode="auto">
          <a:xfrm>
            <a:off x="1116013" y="4724400"/>
            <a:ext cx="360362" cy="360363"/>
          </a:xfrm>
          <a:prstGeom prst="octagon">
            <a:avLst>
              <a:gd name="adj" fmla="val 29287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293" name="AutoShape 29"/>
          <p:cNvSpPr>
            <a:spLocks noChangeArrowheads="1"/>
          </p:cNvSpPr>
          <p:nvPr/>
        </p:nvSpPr>
        <p:spPr bwMode="auto">
          <a:xfrm>
            <a:off x="3203575" y="4365625"/>
            <a:ext cx="360363" cy="360363"/>
          </a:xfrm>
          <a:prstGeom prst="octagon">
            <a:avLst>
              <a:gd name="adj" fmla="val 29287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294" name="Line 30"/>
          <p:cNvSpPr>
            <a:spLocks noChangeShapeType="1"/>
          </p:cNvSpPr>
          <p:nvPr/>
        </p:nvSpPr>
        <p:spPr bwMode="auto">
          <a:xfrm flipH="1">
            <a:off x="1547813" y="4724400"/>
            <a:ext cx="1657350" cy="217488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1295" name="Line 31"/>
          <p:cNvSpPr>
            <a:spLocks noChangeShapeType="1"/>
          </p:cNvSpPr>
          <p:nvPr/>
        </p:nvSpPr>
        <p:spPr bwMode="auto">
          <a:xfrm>
            <a:off x="3635375" y="4581525"/>
            <a:ext cx="215900" cy="71438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1296" name="Line 32"/>
          <p:cNvSpPr>
            <a:spLocks noChangeShapeType="1"/>
          </p:cNvSpPr>
          <p:nvPr/>
        </p:nvSpPr>
        <p:spPr bwMode="auto">
          <a:xfrm>
            <a:off x="3348038" y="4076700"/>
            <a:ext cx="0" cy="21590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1297" name="AutoShape 33"/>
          <p:cNvSpPr>
            <a:spLocks noChangeArrowheads="1"/>
          </p:cNvSpPr>
          <p:nvPr/>
        </p:nvSpPr>
        <p:spPr bwMode="auto">
          <a:xfrm>
            <a:off x="2411413" y="5013325"/>
            <a:ext cx="360362" cy="360363"/>
          </a:xfrm>
          <a:prstGeom prst="octagon">
            <a:avLst>
              <a:gd name="adj" fmla="val 29287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298" name="AutoShape 34"/>
          <p:cNvSpPr>
            <a:spLocks noChangeArrowheads="1"/>
          </p:cNvSpPr>
          <p:nvPr/>
        </p:nvSpPr>
        <p:spPr bwMode="auto">
          <a:xfrm>
            <a:off x="3851275" y="4581525"/>
            <a:ext cx="360363" cy="360363"/>
          </a:xfrm>
          <a:prstGeom prst="octagon">
            <a:avLst>
              <a:gd name="adj" fmla="val 29287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299" name="Line 35"/>
          <p:cNvSpPr>
            <a:spLocks noChangeShapeType="1"/>
          </p:cNvSpPr>
          <p:nvPr/>
        </p:nvSpPr>
        <p:spPr bwMode="auto">
          <a:xfrm>
            <a:off x="2555875" y="4149725"/>
            <a:ext cx="0" cy="863600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1300" name="Rectangle 36"/>
          <p:cNvSpPr>
            <a:spLocks noChangeArrowheads="1"/>
          </p:cNvSpPr>
          <p:nvPr/>
        </p:nvSpPr>
        <p:spPr bwMode="auto">
          <a:xfrm>
            <a:off x="2124075" y="6021388"/>
            <a:ext cx="576263" cy="215900"/>
          </a:xfrm>
          <a:prstGeom prst="rect">
            <a:avLst/>
          </a:prstGeom>
          <a:solidFill>
            <a:srgbClr val="CCFFCC"/>
          </a:solidFill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301" name="Rectangle 37"/>
          <p:cNvSpPr>
            <a:spLocks noChangeArrowheads="1"/>
          </p:cNvSpPr>
          <p:nvPr/>
        </p:nvSpPr>
        <p:spPr bwMode="auto">
          <a:xfrm>
            <a:off x="3995738" y="5302250"/>
            <a:ext cx="576262" cy="215900"/>
          </a:xfrm>
          <a:prstGeom prst="rect">
            <a:avLst/>
          </a:prstGeom>
          <a:solidFill>
            <a:srgbClr val="CCFFCC"/>
          </a:solidFill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302" name="Rectangle 38"/>
          <p:cNvSpPr>
            <a:spLocks noChangeArrowheads="1"/>
          </p:cNvSpPr>
          <p:nvPr/>
        </p:nvSpPr>
        <p:spPr bwMode="auto">
          <a:xfrm>
            <a:off x="2987675" y="5805488"/>
            <a:ext cx="576263" cy="215900"/>
          </a:xfrm>
          <a:prstGeom prst="rect">
            <a:avLst/>
          </a:prstGeom>
          <a:solidFill>
            <a:srgbClr val="CCFFCC"/>
          </a:solidFill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303" name="Line 39"/>
          <p:cNvSpPr>
            <a:spLocks noChangeShapeType="1"/>
          </p:cNvSpPr>
          <p:nvPr/>
        </p:nvSpPr>
        <p:spPr bwMode="auto">
          <a:xfrm>
            <a:off x="2771775" y="5300663"/>
            <a:ext cx="360363" cy="649287"/>
          </a:xfrm>
          <a:prstGeom prst="line">
            <a:avLst/>
          </a:prstGeom>
          <a:noFill/>
          <a:ln w="22225">
            <a:solidFill>
              <a:srgbClr val="9933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1304" name="Line 40"/>
          <p:cNvSpPr>
            <a:spLocks noChangeShapeType="1"/>
          </p:cNvSpPr>
          <p:nvPr/>
        </p:nvSpPr>
        <p:spPr bwMode="auto">
          <a:xfrm flipH="1">
            <a:off x="4284663" y="4221163"/>
            <a:ext cx="0" cy="1223962"/>
          </a:xfrm>
          <a:prstGeom prst="line">
            <a:avLst/>
          </a:prstGeom>
          <a:noFill/>
          <a:ln w="22225">
            <a:solidFill>
              <a:srgbClr val="9933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1305" name="Line 41"/>
          <p:cNvSpPr>
            <a:spLocks noChangeShapeType="1"/>
          </p:cNvSpPr>
          <p:nvPr/>
        </p:nvSpPr>
        <p:spPr bwMode="auto">
          <a:xfrm>
            <a:off x="4067175" y="4941888"/>
            <a:ext cx="73025" cy="503237"/>
          </a:xfrm>
          <a:prstGeom prst="line">
            <a:avLst/>
          </a:prstGeom>
          <a:noFill/>
          <a:ln w="22225">
            <a:solidFill>
              <a:srgbClr val="9933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1306" name="Line 42"/>
          <p:cNvSpPr>
            <a:spLocks noChangeShapeType="1"/>
          </p:cNvSpPr>
          <p:nvPr/>
        </p:nvSpPr>
        <p:spPr bwMode="auto">
          <a:xfrm>
            <a:off x="3348038" y="4797425"/>
            <a:ext cx="0" cy="1152525"/>
          </a:xfrm>
          <a:prstGeom prst="line">
            <a:avLst/>
          </a:prstGeom>
          <a:noFill/>
          <a:ln w="22225">
            <a:solidFill>
              <a:srgbClr val="9933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1307" name="Line 43"/>
          <p:cNvSpPr>
            <a:spLocks noChangeShapeType="1"/>
          </p:cNvSpPr>
          <p:nvPr/>
        </p:nvSpPr>
        <p:spPr bwMode="auto">
          <a:xfrm>
            <a:off x="2411413" y="5300663"/>
            <a:ext cx="0" cy="865187"/>
          </a:xfrm>
          <a:prstGeom prst="line">
            <a:avLst/>
          </a:prstGeom>
          <a:noFill/>
          <a:ln w="22225">
            <a:solidFill>
              <a:srgbClr val="9933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1308" name="Line 44"/>
          <p:cNvSpPr>
            <a:spLocks noChangeShapeType="1"/>
          </p:cNvSpPr>
          <p:nvPr/>
        </p:nvSpPr>
        <p:spPr bwMode="auto">
          <a:xfrm flipH="1">
            <a:off x="1331913" y="5157788"/>
            <a:ext cx="0" cy="1079500"/>
          </a:xfrm>
          <a:prstGeom prst="line">
            <a:avLst/>
          </a:prstGeom>
          <a:noFill/>
          <a:ln w="22225">
            <a:solidFill>
              <a:srgbClr val="9933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1309" name="Line 45"/>
          <p:cNvSpPr>
            <a:spLocks noChangeShapeType="1"/>
          </p:cNvSpPr>
          <p:nvPr/>
        </p:nvSpPr>
        <p:spPr bwMode="auto">
          <a:xfrm>
            <a:off x="2195513" y="549275"/>
            <a:ext cx="0" cy="21590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1310" name="Line 46"/>
          <p:cNvSpPr>
            <a:spLocks noChangeShapeType="1"/>
          </p:cNvSpPr>
          <p:nvPr/>
        </p:nvSpPr>
        <p:spPr bwMode="auto">
          <a:xfrm>
            <a:off x="3635375" y="620713"/>
            <a:ext cx="0" cy="21590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1311" name="Line 47"/>
          <p:cNvSpPr>
            <a:spLocks noChangeShapeType="1"/>
          </p:cNvSpPr>
          <p:nvPr/>
        </p:nvSpPr>
        <p:spPr bwMode="auto">
          <a:xfrm flipV="1">
            <a:off x="2413000" y="3789363"/>
            <a:ext cx="214313" cy="215900"/>
          </a:xfrm>
          <a:prstGeom prst="line">
            <a:avLst/>
          </a:prstGeom>
          <a:noFill/>
          <a:ln w="76200">
            <a:solidFill>
              <a:srgbClr val="99CCFF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1312" name="Line 48"/>
          <p:cNvSpPr>
            <a:spLocks noChangeShapeType="1"/>
          </p:cNvSpPr>
          <p:nvPr/>
        </p:nvSpPr>
        <p:spPr bwMode="auto">
          <a:xfrm flipH="1" flipV="1">
            <a:off x="2411413" y="3789363"/>
            <a:ext cx="215900" cy="215900"/>
          </a:xfrm>
          <a:prstGeom prst="line">
            <a:avLst/>
          </a:prstGeom>
          <a:noFill/>
          <a:ln w="76200">
            <a:solidFill>
              <a:srgbClr val="99CCFF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1313" name="Line 49"/>
          <p:cNvSpPr>
            <a:spLocks noChangeShapeType="1"/>
          </p:cNvSpPr>
          <p:nvPr/>
        </p:nvSpPr>
        <p:spPr bwMode="auto">
          <a:xfrm flipV="1">
            <a:off x="4141788" y="3933825"/>
            <a:ext cx="214312" cy="215900"/>
          </a:xfrm>
          <a:prstGeom prst="line">
            <a:avLst/>
          </a:prstGeom>
          <a:noFill/>
          <a:ln w="76200">
            <a:solidFill>
              <a:srgbClr val="99CCFF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1314" name="Line 50"/>
          <p:cNvSpPr>
            <a:spLocks noChangeShapeType="1"/>
          </p:cNvSpPr>
          <p:nvPr/>
        </p:nvSpPr>
        <p:spPr bwMode="auto">
          <a:xfrm flipH="1" flipV="1">
            <a:off x="4140200" y="3933825"/>
            <a:ext cx="215900" cy="215900"/>
          </a:xfrm>
          <a:prstGeom prst="line">
            <a:avLst/>
          </a:prstGeom>
          <a:noFill/>
          <a:ln w="76200">
            <a:solidFill>
              <a:srgbClr val="99CCFF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1315" name="Line 51"/>
          <p:cNvSpPr>
            <a:spLocks noChangeShapeType="1"/>
          </p:cNvSpPr>
          <p:nvPr/>
        </p:nvSpPr>
        <p:spPr bwMode="auto">
          <a:xfrm flipV="1">
            <a:off x="3278188" y="4437063"/>
            <a:ext cx="214312" cy="215900"/>
          </a:xfrm>
          <a:prstGeom prst="line">
            <a:avLst/>
          </a:prstGeom>
          <a:noFill/>
          <a:ln w="76200">
            <a:solidFill>
              <a:srgbClr val="99CCFF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1316" name="Line 52"/>
          <p:cNvSpPr>
            <a:spLocks noChangeShapeType="1"/>
          </p:cNvSpPr>
          <p:nvPr/>
        </p:nvSpPr>
        <p:spPr bwMode="auto">
          <a:xfrm flipH="1" flipV="1">
            <a:off x="3276600" y="4437063"/>
            <a:ext cx="215900" cy="215900"/>
          </a:xfrm>
          <a:prstGeom prst="line">
            <a:avLst/>
          </a:prstGeom>
          <a:noFill/>
          <a:ln w="76200">
            <a:solidFill>
              <a:srgbClr val="99CCFF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1317" name="Line 53"/>
          <p:cNvSpPr>
            <a:spLocks noChangeShapeType="1"/>
          </p:cNvSpPr>
          <p:nvPr/>
        </p:nvSpPr>
        <p:spPr bwMode="auto">
          <a:xfrm flipH="1">
            <a:off x="1476375" y="4076700"/>
            <a:ext cx="863600" cy="647700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1318" name="Rectangle 54"/>
          <p:cNvSpPr>
            <a:spLocks noChangeArrowheads="1"/>
          </p:cNvSpPr>
          <p:nvPr/>
        </p:nvSpPr>
        <p:spPr bwMode="auto">
          <a:xfrm>
            <a:off x="6588125" y="3284538"/>
            <a:ext cx="431800" cy="2159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319" name="Rectangle 55"/>
          <p:cNvSpPr>
            <a:spLocks noChangeArrowheads="1"/>
          </p:cNvSpPr>
          <p:nvPr/>
        </p:nvSpPr>
        <p:spPr bwMode="auto">
          <a:xfrm>
            <a:off x="6588125" y="3933825"/>
            <a:ext cx="431800" cy="2159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320" name="Rectangle 56"/>
          <p:cNvSpPr>
            <a:spLocks noChangeArrowheads="1"/>
          </p:cNvSpPr>
          <p:nvPr/>
        </p:nvSpPr>
        <p:spPr bwMode="auto">
          <a:xfrm>
            <a:off x="6588125" y="4697413"/>
            <a:ext cx="431800" cy="2159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321" name="AutoShape 57"/>
          <p:cNvSpPr>
            <a:spLocks noChangeArrowheads="1"/>
          </p:cNvSpPr>
          <p:nvPr/>
        </p:nvSpPr>
        <p:spPr bwMode="auto">
          <a:xfrm>
            <a:off x="900113" y="6308725"/>
            <a:ext cx="1150937" cy="549275"/>
          </a:xfrm>
          <a:prstGeom prst="horizontalScroll">
            <a:avLst>
              <a:gd name="adj" fmla="val 12500"/>
            </a:avLst>
          </a:prstGeom>
          <a:noFill/>
          <a:ln w="15875">
            <a:solidFill>
              <a:srgbClr val="00B05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322" name="Rectangle 58"/>
          <p:cNvSpPr>
            <a:spLocks noChangeArrowheads="1"/>
          </p:cNvSpPr>
          <p:nvPr/>
        </p:nvSpPr>
        <p:spPr bwMode="auto">
          <a:xfrm>
            <a:off x="7235825" y="3284538"/>
            <a:ext cx="431800" cy="2159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323" name="Rectangle 59"/>
          <p:cNvSpPr>
            <a:spLocks noChangeArrowheads="1"/>
          </p:cNvSpPr>
          <p:nvPr/>
        </p:nvSpPr>
        <p:spPr bwMode="auto">
          <a:xfrm>
            <a:off x="7235825" y="3933825"/>
            <a:ext cx="431800" cy="2159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324" name="Rectangle 60"/>
          <p:cNvSpPr>
            <a:spLocks noChangeArrowheads="1"/>
          </p:cNvSpPr>
          <p:nvPr/>
        </p:nvSpPr>
        <p:spPr bwMode="auto">
          <a:xfrm>
            <a:off x="7235825" y="4697413"/>
            <a:ext cx="431800" cy="2159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325" name="Line 61"/>
          <p:cNvSpPr>
            <a:spLocks noChangeShapeType="1"/>
          </p:cNvSpPr>
          <p:nvPr/>
        </p:nvSpPr>
        <p:spPr bwMode="auto">
          <a:xfrm flipV="1">
            <a:off x="7019925" y="3427413"/>
            <a:ext cx="215900" cy="1587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1326" name="Line 62"/>
          <p:cNvSpPr>
            <a:spLocks noChangeShapeType="1"/>
          </p:cNvSpPr>
          <p:nvPr/>
        </p:nvSpPr>
        <p:spPr bwMode="auto">
          <a:xfrm flipV="1">
            <a:off x="7019925" y="4075113"/>
            <a:ext cx="215900" cy="1587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1327" name="Line 63"/>
          <p:cNvSpPr>
            <a:spLocks noChangeShapeType="1"/>
          </p:cNvSpPr>
          <p:nvPr/>
        </p:nvSpPr>
        <p:spPr bwMode="auto">
          <a:xfrm flipV="1">
            <a:off x="7019925" y="4841875"/>
            <a:ext cx="360363" cy="0"/>
          </a:xfrm>
          <a:prstGeom prst="line">
            <a:avLst/>
          </a:prstGeom>
          <a:noFill/>
          <a:ln w="22225">
            <a:solidFill>
              <a:srgbClr val="9933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1328" name="Text Box 64"/>
          <p:cNvSpPr txBox="1">
            <a:spLocks noChangeArrowheads="1"/>
          </p:cNvSpPr>
          <p:nvPr/>
        </p:nvSpPr>
        <p:spPr bwMode="auto">
          <a:xfrm>
            <a:off x="250825" y="1844675"/>
            <a:ext cx="12969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808000"/>
                </a:solidFill>
                <a:latin typeface="Calibri" pitchFamily="34" charset="0"/>
              </a:rPr>
              <a:t>Cell membrane</a:t>
            </a:r>
          </a:p>
        </p:txBody>
      </p:sp>
      <p:sp>
        <p:nvSpPr>
          <p:cNvPr id="11329" name="Text Box 65"/>
          <p:cNvSpPr txBox="1">
            <a:spLocks noChangeArrowheads="1"/>
          </p:cNvSpPr>
          <p:nvPr/>
        </p:nvSpPr>
        <p:spPr bwMode="auto">
          <a:xfrm>
            <a:off x="34925" y="4437063"/>
            <a:ext cx="11525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sz="1200">
                <a:solidFill>
                  <a:srgbClr val="996633"/>
                </a:solidFill>
                <a:latin typeface="Calibri" pitchFamily="34" charset="0"/>
              </a:rPr>
              <a:t>Nucleus</a:t>
            </a:r>
          </a:p>
        </p:txBody>
      </p:sp>
      <p:sp>
        <p:nvSpPr>
          <p:cNvPr id="11330" name="Text Box 66"/>
          <p:cNvSpPr txBox="1">
            <a:spLocks noChangeArrowheads="1"/>
          </p:cNvSpPr>
          <p:nvPr/>
        </p:nvSpPr>
        <p:spPr bwMode="auto">
          <a:xfrm>
            <a:off x="7885113" y="3068638"/>
            <a:ext cx="10795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 dirty="0">
                <a:solidFill>
                  <a:srgbClr val="000000"/>
                </a:solidFill>
                <a:latin typeface="Calibri" pitchFamily="34" charset="0"/>
              </a:rPr>
              <a:t>Network of </a:t>
            </a:r>
            <a:r>
              <a:rPr lang="hu-HU" sz="1200" dirty="0" err="1" smtClean="0">
                <a:solidFill>
                  <a:srgbClr val="000000"/>
                </a:solidFill>
                <a:latin typeface="Calibri" pitchFamily="34" charset="0"/>
              </a:rPr>
              <a:t>signalling</a:t>
            </a:r>
            <a:r>
              <a:rPr lang="hu-HU" sz="1200" dirty="0" smtClean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hu-HU" sz="1200" dirty="0" err="1">
                <a:solidFill>
                  <a:srgbClr val="000000"/>
                </a:solidFill>
                <a:latin typeface="Calibri" pitchFamily="34" charset="0"/>
              </a:rPr>
              <a:t>pathways</a:t>
            </a:r>
            <a:endParaRPr lang="hu-HU" sz="12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1331" name="Text Box 67"/>
          <p:cNvSpPr txBox="1">
            <a:spLocks noChangeArrowheads="1"/>
          </p:cNvSpPr>
          <p:nvPr/>
        </p:nvSpPr>
        <p:spPr bwMode="auto">
          <a:xfrm>
            <a:off x="7885113" y="3716338"/>
            <a:ext cx="10795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Network of transcription factors</a:t>
            </a:r>
          </a:p>
        </p:txBody>
      </p:sp>
      <p:sp>
        <p:nvSpPr>
          <p:cNvPr id="11332" name="Text Box 68"/>
          <p:cNvSpPr txBox="1">
            <a:spLocks noChangeArrowheads="1"/>
          </p:cNvSpPr>
          <p:nvPr/>
        </p:nvSpPr>
        <p:spPr bwMode="auto">
          <a:xfrm>
            <a:off x="7885113" y="4406900"/>
            <a:ext cx="10795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Network of transcription factors’ binding sites</a:t>
            </a:r>
          </a:p>
        </p:txBody>
      </p:sp>
      <p:sp>
        <p:nvSpPr>
          <p:cNvPr id="11333" name="Text Box 69"/>
          <p:cNvSpPr txBox="1">
            <a:spLocks noChangeArrowheads="1"/>
          </p:cNvSpPr>
          <p:nvPr/>
        </p:nvSpPr>
        <p:spPr bwMode="auto">
          <a:xfrm>
            <a:off x="1476375" y="6453188"/>
            <a:ext cx="10795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 b="1" dirty="0">
                <a:solidFill>
                  <a:srgbClr val="00B050"/>
                </a:solidFill>
                <a:latin typeface="Calibri" pitchFamily="34" charset="0"/>
              </a:rPr>
              <a:t>DNA</a:t>
            </a:r>
          </a:p>
        </p:txBody>
      </p:sp>
      <p:sp>
        <p:nvSpPr>
          <p:cNvPr id="11334" name="Rectangle 70"/>
          <p:cNvSpPr>
            <a:spLocks noChangeArrowheads="1"/>
          </p:cNvSpPr>
          <p:nvPr/>
        </p:nvSpPr>
        <p:spPr bwMode="auto">
          <a:xfrm>
            <a:off x="6588125" y="620713"/>
            <a:ext cx="431800" cy="2159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335" name="Rectangle 71"/>
          <p:cNvSpPr>
            <a:spLocks noChangeArrowheads="1"/>
          </p:cNvSpPr>
          <p:nvPr/>
        </p:nvSpPr>
        <p:spPr bwMode="auto">
          <a:xfrm>
            <a:off x="6588125" y="1079500"/>
            <a:ext cx="431800" cy="2159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336" name="Rectangle 72"/>
          <p:cNvSpPr>
            <a:spLocks noChangeArrowheads="1"/>
          </p:cNvSpPr>
          <p:nvPr/>
        </p:nvSpPr>
        <p:spPr bwMode="auto">
          <a:xfrm>
            <a:off x="6588125" y="1555750"/>
            <a:ext cx="431800" cy="2159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337" name="Text Box 73"/>
          <p:cNvSpPr txBox="1">
            <a:spLocks noChangeArrowheads="1"/>
          </p:cNvSpPr>
          <p:nvPr/>
        </p:nvSpPr>
        <p:spPr bwMode="auto">
          <a:xfrm>
            <a:off x="7164388" y="523875"/>
            <a:ext cx="1079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 dirty="0" err="1" smtClean="0">
                <a:solidFill>
                  <a:srgbClr val="000000"/>
                </a:solidFill>
                <a:latin typeface="Calibri" pitchFamily="34" charset="0"/>
              </a:rPr>
              <a:t>Signalling</a:t>
            </a:r>
            <a:r>
              <a:rPr lang="hu-HU" sz="1200" dirty="0" smtClean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hu-HU" sz="1200" dirty="0" err="1">
                <a:solidFill>
                  <a:srgbClr val="000000"/>
                </a:solidFill>
                <a:latin typeface="Calibri" pitchFamily="34" charset="0"/>
              </a:rPr>
              <a:t>elements</a:t>
            </a:r>
            <a:endParaRPr lang="hu-HU" sz="12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1338" name="Text Box 74"/>
          <p:cNvSpPr txBox="1">
            <a:spLocks noChangeArrowheads="1"/>
          </p:cNvSpPr>
          <p:nvPr/>
        </p:nvSpPr>
        <p:spPr bwMode="auto">
          <a:xfrm>
            <a:off x="7164388" y="981075"/>
            <a:ext cx="1079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Transcription factors</a:t>
            </a:r>
          </a:p>
        </p:txBody>
      </p:sp>
      <p:sp>
        <p:nvSpPr>
          <p:cNvPr id="11339" name="Text Box 75"/>
          <p:cNvSpPr txBox="1">
            <a:spLocks noChangeArrowheads="1"/>
          </p:cNvSpPr>
          <p:nvPr/>
        </p:nvSpPr>
        <p:spPr bwMode="auto">
          <a:xfrm>
            <a:off x="7164388" y="1570038"/>
            <a:ext cx="10795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Promoters</a:t>
            </a:r>
          </a:p>
        </p:txBody>
      </p:sp>
      <p:sp>
        <p:nvSpPr>
          <p:cNvPr id="11340" name="Line 76"/>
          <p:cNvSpPr>
            <a:spLocks noChangeShapeType="1"/>
          </p:cNvSpPr>
          <p:nvPr/>
        </p:nvSpPr>
        <p:spPr bwMode="auto">
          <a:xfrm flipV="1">
            <a:off x="6300788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1341" name="Line 77"/>
          <p:cNvSpPr>
            <a:spLocks noChangeShapeType="1"/>
          </p:cNvSpPr>
          <p:nvPr/>
        </p:nvSpPr>
        <p:spPr bwMode="auto">
          <a:xfrm>
            <a:off x="6300788" y="2636838"/>
            <a:ext cx="28432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1342" name="Text Box 78"/>
          <p:cNvSpPr txBox="1">
            <a:spLocks noChangeArrowheads="1"/>
          </p:cNvSpPr>
          <p:nvPr/>
        </p:nvSpPr>
        <p:spPr bwMode="auto">
          <a:xfrm>
            <a:off x="6877050" y="115888"/>
            <a:ext cx="13668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sz="1400" b="1">
                <a:solidFill>
                  <a:srgbClr val="000000"/>
                </a:solidFill>
                <a:latin typeface="Calibri" pitchFamily="34" charset="0"/>
              </a:rPr>
              <a:t>Legends:</a:t>
            </a:r>
          </a:p>
        </p:txBody>
      </p:sp>
      <p:sp>
        <p:nvSpPr>
          <p:cNvPr id="11343" name="Text Box 79"/>
          <p:cNvSpPr txBox="1">
            <a:spLocks noChangeArrowheads="1"/>
          </p:cNvSpPr>
          <p:nvPr/>
        </p:nvSpPr>
        <p:spPr bwMode="auto">
          <a:xfrm>
            <a:off x="6588125" y="2692400"/>
            <a:ext cx="21605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sz="1400" b="1">
                <a:solidFill>
                  <a:srgbClr val="000000"/>
                </a:solidFill>
                <a:latin typeface="Calibri" pitchFamily="34" charset="0"/>
              </a:rPr>
              <a:t>Types of networks:</a:t>
            </a:r>
          </a:p>
        </p:txBody>
      </p:sp>
      <p:sp>
        <p:nvSpPr>
          <p:cNvPr id="11344" name="Rectangle 80"/>
          <p:cNvSpPr>
            <a:spLocks noChangeArrowheads="1"/>
          </p:cNvSpPr>
          <p:nvPr/>
        </p:nvSpPr>
        <p:spPr bwMode="auto">
          <a:xfrm>
            <a:off x="1258888" y="6237288"/>
            <a:ext cx="576262" cy="215900"/>
          </a:xfrm>
          <a:prstGeom prst="rect">
            <a:avLst/>
          </a:prstGeom>
          <a:solidFill>
            <a:srgbClr val="CCFFCC"/>
          </a:solidFill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345" name="AutoShape 81"/>
          <p:cNvSpPr>
            <a:spLocks noChangeArrowheads="1"/>
          </p:cNvSpPr>
          <p:nvPr/>
        </p:nvSpPr>
        <p:spPr bwMode="auto">
          <a:xfrm>
            <a:off x="4716463" y="5013325"/>
            <a:ext cx="865187" cy="504825"/>
          </a:xfrm>
          <a:prstGeom prst="horizontalScroll">
            <a:avLst>
              <a:gd name="adj" fmla="val 12500"/>
            </a:avLst>
          </a:prstGeom>
          <a:noFill/>
          <a:ln w="15875">
            <a:solidFill>
              <a:srgbClr val="00B05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346" name="Rectangle 82"/>
          <p:cNvSpPr>
            <a:spLocks noChangeArrowheads="1"/>
          </p:cNvSpPr>
          <p:nvPr/>
        </p:nvSpPr>
        <p:spPr bwMode="auto">
          <a:xfrm>
            <a:off x="4859338" y="4941888"/>
            <a:ext cx="576262" cy="215900"/>
          </a:xfrm>
          <a:prstGeom prst="rect">
            <a:avLst/>
          </a:prstGeom>
          <a:solidFill>
            <a:srgbClr val="CCFFCC"/>
          </a:solidFill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347" name="Line 83"/>
          <p:cNvSpPr>
            <a:spLocks noChangeShapeType="1"/>
          </p:cNvSpPr>
          <p:nvPr/>
        </p:nvSpPr>
        <p:spPr bwMode="auto">
          <a:xfrm>
            <a:off x="4427538" y="4076700"/>
            <a:ext cx="576262" cy="1008063"/>
          </a:xfrm>
          <a:prstGeom prst="line">
            <a:avLst/>
          </a:prstGeom>
          <a:noFill/>
          <a:ln w="22225">
            <a:solidFill>
              <a:srgbClr val="9933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1348" name="Oval 84"/>
          <p:cNvSpPr>
            <a:spLocks noChangeArrowheads="1"/>
          </p:cNvSpPr>
          <p:nvPr/>
        </p:nvSpPr>
        <p:spPr bwMode="auto">
          <a:xfrm>
            <a:off x="1979613" y="2565400"/>
            <a:ext cx="288925" cy="4318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349" name="Line 85"/>
          <p:cNvSpPr>
            <a:spLocks noChangeShapeType="1"/>
          </p:cNvSpPr>
          <p:nvPr/>
        </p:nvSpPr>
        <p:spPr bwMode="auto">
          <a:xfrm flipH="1">
            <a:off x="2124075" y="1990725"/>
            <a:ext cx="71438" cy="50165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1350" name="Line 86"/>
          <p:cNvSpPr>
            <a:spLocks noChangeShapeType="1"/>
          </p:cNvSpPr>
          <p:nvPr/>
        </p:nvSpPr>
        <p:spPr bwMode="auto">
          <a:xfrm flipH="1">
            <a:off x="1331913" y="3068638"/>
            <a:ext cx="719137" cy="1584325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1351" name="Line 87"/>
          <p:cNvSpPr>
            <a:spLocks noChangeShapeType="1"/>
          </p:cNvSpPr>
          <p:nvPr/>
        </p:nvSpPr>
        <p:spPr bwMode="auto">
          <a:xfrm flipH="1">
            <a:off x="2339975" y="2420938"/>
            <a:ext cx="792163" cy="287337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7089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7451725" y="5445125"/>
            <a:ext cx="215900" cy="2159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291" name="Arc 3"/>
          <p:cNvSpPr>
            <a:spLocks/>
          </p:cNvSpPr>
          <p:nvPr/>
        </p:nvSpPr>
        <p:spPr bwMode="auto">
          <a:xfrm rot="-5400000">
            <a:off x="2915445" y="-1251744"/>
            <a:ext cx="1008062" cy="5184775"/>
          </a:xfrm>
          <a:custGeom>
            <a:avLst/>
            <a:gdLst>
              <a:gd name="T0" fmla="*/ 0 w 21600"/>
              <a:gd name="T1" fmla="*/ 0 h 43194"/>
              <a:gd name="T2" fmla="*/ 1078113 w 21600"/>
              <a:gd name="T3" fmla="*/ 622352107 h 43194"/>
              <a:gd name="T4" fmla="*/ 0 w 21600"/>
              <a:gd name="T5" fmla="*/ 311219506 h 43194"/>
              <a:gd name="T6" fmla="*/ 0 60000 65536"/>
              <a:gd name="T7" fmla="*/ 0 60000 65536"/>
              <a:gd name="T8" fmla="*/ 0 60000 65536"/>
              <a:gd name="T9" fmla="*/ 0 w 21600"/>
              <a:gd name="T10" fmla="*/ 0 h 43194"/>
              <a:gd name="T11" fmla="*/ 21600 w 21600"/>
              <a:gd name="T12" fmla="*/ 43194 h 4319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43194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336"/>
                  <a:pt x="12228" y="42925"/>
                  <a:pt x="495" y="43194"/>
                </a:cubicBezTo>
              </a:path>
              <a:path w="21600" h="43194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336"/>
                  <a:pt x="12228" y="42925"/>
                  <a:pt x="495" y="43194"/>
                </a:cubicBezTo>
                <a:lnTo>
                  <a:pt x="0" y="21600"/>
                </a:lnTo>
                <a:close/>
              </a:path>
            </a:pathLst>
          </a:custGeom>
          <a:noFill/>
          <a:ln w="38100">
            <a:solidFill>
              <a:srgbClr val="8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12292" name="Arc 4"/>
          <p:cNvSpPr>
            <a:spLocks/>
          </p:cNvSpPr>
          <p:nvPr/>
        </p:nvSpPr>
        <p:spPr bwMode="auto">
          <a:xfrm rot="-5400000">
            <a:off x="2771775" y="1268413"/>
            <a:ext cx="1008063" cy="5329237"/>
          </a:xfrm>
          <a:custGeom>
            <a:avLst/>
            <a:gdLst>
              <a:gd name="T0" fmla="*/ 0 w 21600"/>
              <a:gd name="T1" fmla="*/ 0 h 43194"/>
              <a:gd name="T2" fmla="*/ 1078114 w 21600"/>
              <a:gd name="T3" fmla="*/ 657516369 h 43194"/>
              <a:gd name="T4" fmla="*/ 0 w 21600"/>
              <a:gd name="T5" fmla="*/ 328803835 h 43194"/>
              <a:gd name="T6" fmla="*/ 0 60000 65536"/>
              <a:gd name="T7" fmla="*/ 0 60000 65536"/>
              <a:gd name="T8" fmla="*/ 0 60000 65536"/>
              <a:gd name="T9" fmla="*/ 0 w 21600"/>
              <a:gd name="T10" fmla="*/ 0 h 43194"/>
              <a:gd name="T11" fmla="*/ 21600 w 21600"/>
              <a:gd name="T12" fmla="*/ 43194 h 4319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43194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336"/>
                  <a:pt x="12228" y="42925"/>
                  <a:pt x="495" y="43194"/>
                </a:cubicBezTo>
              </a:path>
              <a:path w="21600" h="43194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336"/>
                  <a:pt x="12228" y="42925"/>
                  <a:pt x="495" y="43194"/>
                </a:cubicBezTo>
                <a:lnTo>
                  <a:pt x="0" y="21600"/>
                </a:lnTo>
                <a:close/>
              </a:path>
            </a:pathLst>
          </a:custGeom>
          <a:noFill/>
          <a:ln w="38100">
            <a:solidFill>
              <a:srgbClr val="996633"/>
            </a:solidFill>
            <a:prstDash val="lgDash"/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12293" name="AutoShape 5"/>
          <p:cNvSpPr>
            <a:spLocks noChangeArrowheads="1"/>
          </p:cNvSpPr>
          <p:nvPr/>
        </p:nvSpPr>
        <p:spPr bwMode="auto">
          <a:xfrm>
            <a:off x="2916238" y="5805488"/>
            <a:ext cx="1008062" cy="503237"/>
          </a:xfrm>
          <a:prstGeom prst="horizontalScroll">
            <a:avLst>
              <a:gd name="adj" fmla="val 12500"/>
            </a:avLst>
          </a:prstGeom>
          <a:noFill/>
          <a:ln w="15875">
            <a:solidFill>
              <a:srgbClr val="00B05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294" name="AutoShape 6"/>
          <p:cNvSpPr>
            <a:spLocks noChangeArrowheads="1"/>
          </p:cNvSpPr>
          <p:nvPr/>
        </p:nvSpPr>
        <p:spPr bwMode="auto">
          <a:xfrm>
            <a:off x="2051050" y="6019800"/>
            <a:ext cx="865188" cy="504825"/>
          </a:xfrm>
          <a:prstGeom prst="horizontalScroll">
            <a:avLst>
              <a:gd name="adj" fmla="val 12500"/>
            </a:avLst>
          </a:prstGeom>
          <a:noFill/>
          <a:ln w="15875">
            <a:solidFill>
              <a:srgbClr val="00B05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295" name="AutoShape 7"/>
          <p:cNvSpPr>
            <a:spLocks noChangeArrowheads="1"/>
          </p:cNvSpPr>
          <p:nvPr/>
        </p:nvSpPr>
        <p:spPr bwMode="auto">
          <a:xfrm>
            <a:off x="3922713" y="5373688"/>
            <a:ext cx="793750" cy="504825"/>
          </a:xfrm>
          <a:prstGeom prst="horizontalScroll">
            <a:avLst>
              <a:gd name="adj" fmla="val 12500"/>
            </a:avLst>
          </a:prstGeom>
          <a:noFill/>
          <a:ln w="15875">
            <a:solidFill>
              <a:srgbClr val="00B05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296" name="AutoShape 8"/>
          <p:cNvSpPr>
            <a:spLocks noChangeArrowheads="1"/>
          </p:cNvSpPr>
          <p:nvPr/>
        </p:nvSpPr>
        <p:spPr bwMode="auto">
          <a:xfrm>
            <a:off x="2051050" y="188913"/>
            <a:ext cx="288925" cy="287337"/>
          </a:xfrm>
          <a:prstGeom prst="plus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297" name="Oval 9"/>
          <p:cNvSpPr>
            <a:spLocks noChangeArrowheads="1"/>
          </p:cNvSpPr>
          <p:nvPr/>
        </p:nvSpPr>
        <p:spPr bwMode="auto">
          <a:xfrm>
            <a:off x="3490913" y="260350"/>
            <a:ext cx="288925" cy="287338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298" name="AutoShape 10"/>
          <p:cNvSpPr>
            <a:spLocks noChangeArrowheads="1"/>
          </p:cNvSpPr>
          <p:nvPr/>
        </p:nvSpPr>
        <p:spPr bwMode="auto">
          <a:xfrm>
            <a:off x="1835150" y="692150"/>
            <a:ext cx="649288" cy="360363"/>
          </a:xfrm>
          <a:custGeom>
            <a:avLst/>
            <a:gdLst>
              <a:gd name="T0" fmla="*/ 17077689 w 21600"/>
              <a:gd name="T1" fmla="*/ 3006061 h 21600"/>
              <a:gd name="T2" fmla="*/ 9758679 w 21600"/>
              <a:gd name="T3" fmla="*/ 6012106 h 21600"/>
              <a:gd name="T4" fmla="*/ 2439670 w 21600"/>
              <a:gd name="T5" fmla="*/ 3006061 h 21600"/>
              <a:gd name="T6" fmla="*/ 9758679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12299" name="AutoShape 11"/>
          <p:cNvSpPr>
            <a:spLocks noChangeArrowheads="1"/>
          </p:cNvSpPr>
          <p:nvPr/>
        </p:nvSpPr>
        <p:spPr bwMode="auto">
          <a:xfrm>
            <a:off x="2051050" y="549275"/>
            <a:ext cx="288925" cy="287338"/>
          </a:xfrm>
          <a:prstGeom prst="plus">
            <a:avLst>
              <a:gd name="adj" fmla="val 2500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00" name="Rectangle 12"/>
          <p:cNvSpPr>
            <a:spLocks noChangeArrowheads="1"/>
          </p:cNvSpPr>
          <p:nvPr/>
        </p:nvSpPr>
        <p:spPr bwMode="auto">
          <a:xfrm>
            <a:off x="3203575" y="765175"/>
            <a:ext cx="792163" cy="360363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01" name="Oval 13"/>
          <p:cNvSpPr>
            <a:spLocks noChangeArrowheads="1"/>
          </p:cNvSpPr>
          <p:nvPr/>
        </p:nvSpPr>
        <p:spPr bwMode="auto">
          <a:xfrm>
            <a:off x="3492500" y="620713"/>
            <a:ext cx="288925" cy="287337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02" name="Oval 14"/>
          <p:cNvSpPr>
            <a:spLocks noChangeArrowheads="1"/>
          </p:cNvSpPr>
          <p:nvPr/>
        </p:nvSpPr>
        <p:spPr bwMode="auto">
          <a:xfrm>
            <a:off x="2051050" y="1484313"/>
            <a:ext cx="288925" cy="4318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03" name="Oval 15"/>
          <p:cNvSpPr>
            <a:spLocks noChangeArrowheads="1"/>
          </p:cNvSpPr>
          <p:nvPr/>
        </p:nvSpPr>
        <p:spPr bwMode="auto">
          <a:xfrm>
            <a:off x="3635375" y="1484313"/>
            <a:ext cx="288925" cy="4318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04" name="Oval 16"/>
          <p:cNvSpPr>
            <a:spLocks noChangeArrowheads="1"/>
          </p:cNvSpPr>
          <p:nvPr/>
        </p:nvSpPr>
        <p:spPr bwMode="auto">
          <a:xfrm>
            <a:off x="3203575" y="2133600"/>
            <a:ext cx="288925" cy="4318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05" name="Oval 17"/>
          <p:cNvSpPr>
            <a:spLocks noChangeArrowheads="1"/>
          </p:cNvSpPr>
          <p:nvPr/>
        </p:nvSpPr>
        <p:spPr bwMode="auto">
          <a:xfrm>
            <a:off x="3203575" y="2925763"/>
            <a:ext cx="288925" cy="4318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06" name="Oval 18"/>
          <p:cNvSpPr>
            <a:spLocks noChangeArrowheads="1"/>
          </p:cNvSpPr>
          <p:nvPr/>
        </p:nvSpPr>
        <p:spPr bwMode="auto">
          <a:xfrm>
            <a:off x="3203575" y="3644900"/>
            <a:ext cx="288925" cy="4318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07" name="Line 19"/>
          <p:cNvSpPr>
            <a:spLocks noChangeShapeType="1"/>
          </p:cNvSpPr>
          <p:nvPr/>
        </p:nvSpPr>
        <p:spPr bwMode="auto">
          <a:xfrm>
            <a:off x="2195513" y="1125538"/>
            <a:ext cx="0" cy="358775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08" name="Line 20"/>
          <p:cNvSpPr>
            <a:spLocks noChangeShapeType="1"/>
          </p:cNvSpPr>
          <p:nvPr/>
        </p:nvSpPr>
        <p:spPr bwMode="auto">
          <a:xfrm>
            <a:off x="3563938" y="3860800"/>
            <a:ext cx="431800" cy="73025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09" name="Line 21"/>
          <p:cNvSpPr>
            <a:spLocks noChangeShapeType="1"/>
          </p:cNvSpPr>
          <p:nvPr/>
        </p:nvSpPr>
        <p:spPr bwMode="auto">
          <a:xfrm flipH="1">
            <a:off x="2700338" y="3213100"/>
            <a:ext cx="431800" cy="503238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10" name="Line 22"/>
          <p:cNvSpPr>
            <a:spLocks noChangeShapeType="1"/>
          </p:cNvSpPr>
          <p:nvPr/>
        </p:nvSpPr>
        <p:spPr bwMode="auto">
          <a:xfrm>
            <a:off x="3348038" y="2636838"/>
            <a:ext cx="0" cy="21590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11" name="Line 23"/>
          <p:cNvSpPr>
            <a:spLocks noChangeShapeType="1"/>
          </p:cNvSpPr>
          <p:nvPr/>
        </p:nvSpPr>
        <p:spPr bwMode="auto">
          <a:xfrm flipH="1">
            <a:off x="3492500" y="1844675"/>
            <a:ext cx="142875" cy="288925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12" name="Line 24"/>
          <p:cNvSpPr>
            <a:spLocks noChangeShapeType="1"/>
          </p:cNvSpPr>
          <p:nvPr/>
        </p:nvSpPr>
        <p:spPr bwMode="auto">
          <a:xfrm>
            <a:off x="2339975" y="1916113"/>
            <a:ext cx="863600" cy="288925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13" name="Line 25"/>
          <p:cNvSpPr>
            <a:spLocks noChangeShapeType="1"/>
          </p:cNvSpPr>
          <p:nvPr/>
        </p:nvSpPr>
        <p:spPr bwMode="auto">
          <a:xfrm>
            <a:off x="3779838" y="1125538"/>
            <a:ext cx="0" cy="287337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14" name="Line 26"/>
          <p:cNvSpPr>
            <a:spLocks noChangeShapeType="1"/>
          </p:cNvSpPr>
          <p:nvPr/>
        </p:nvSpPr>
        <p:spPr bwMode="auto">
          <a:xfrm>
            <a:off x="3348038" y="3357563"/>
            <a:ext cx="0" cy="21590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15" name="AutoShape 27"/>
          <p:cNvSpPr>
            <a:spLocks noChangeArrowheads="1"/>
          </p:cNvSpPr>
          <p:nvPr/>
        </p:nvSpPr>
        <p:spPr bwMode="auto">
          <a:xfrm>
            <a:off x="2339975" y="3716338"/>
            <a:ext cx="360363" cy="360362"/>
          </a:xfrm>
          <a:prstGeom prst="octagon">
            <a:avLst>
              <a:gd name="adj" fmla="val 29287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16" name="AutoShape 28"/>
          <p:cNvSpPr>
            <a:spLocks noChangeArrowheads="1"/>
          </p:cNvSpPr>
          <p:nvPr/>
        </p:nvSpPr>
        <p:spPr bwMode="auto">
          <a:xfrm>
            <a:off x="4067175" y="3860800"/>
            <a:ext cx="360363" cy="360363"/>
          </a:xfrm>
          <a:prstGeom prst="octagon">
            <a:avLst>
              <a:gd name="adj" fmla="val 29287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17" name="AutoShape 29"/>
          <p:cNvSpPr>
            <a:spLocks noChangeArrowheads="1"/>
          </p:cNvSpPr>
          <p:nvPr/>
        </p:nvSpPr>
        <p:spPr bwMode="auto">
          <a:xfrm>
            <a:off x="1116013" y="4724400"/>
            <a:ext cx="360362" cy="360363"/>
          </a:xfrm>
          <a:prstGeom prst="octagon">
            <a:avLst>
              <a:gd name="adj" fmla="val 29287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18" name="AutoShape 30"/>
          <p:cNvSpPr>
            <a:spLocks noChangeArrowheads="1"/>
          </p:cNvSpPr>
          <p:nvPr/>
        </p:nvSpPr>
        <p:spPr bwMode="auto">
          <a:xfrm>
            <a:off x="3203575" y="4365625"/>
            <a:ext cx="360363" cy="360363"/>
          </a:xfrm>
          <a:prstGeom prst="octagon">
            <a:avLst>
              <a:gd name="adj" fmla="val 29287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19" name="Line 31"/>
          <p:cNvSpPr>
            <a:spLocks noChangeShapeType="1"/>
          </p:cNvSpPr>
          <p:nvPr/>
        </p:nvSpPr>
        <p:spPr bwMode="auto">
          <a:xfrm flipH="1">
            <a:off x="1547813" y="4724400"/>
            <a:ext cx="1657350" cy="217488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20" name="Line 32"/>
          <p:cNvSpPr>
            <a:spLocks noChangeShapeType="1"/>
          </p:cNvSpPr>
          <p:nvPr/>
        </p:nvSpPr>
        <p:spPr bwMode="auto">
          <a:xfrm>
            <a:off x="3635375" y="4581525"/>
            <a:ext cx="215900" cy="71438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21" name="Line 33"/>
          <p:cNvSpPr>
            <a:spLocks noChangeShapeType="1"/>
          </p:cNvSpPr>
          <p:nvPr/>
        </p:nvSpPr>
        <p:spPr bwMode="auto">
          <a:xfrm>
            <a:off x="3348038" y="4076700"/>
            <a:ext cx="0" cy="21590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22" name="AutoShape 34"/>
          <p:cNvSpPr>
            <a:spLocks noChangeArrowheads="1"/>
          </p:cNvSpPr>
          <p:nvPr/>
        </p:nvSpPr>
        <p:spPr bwMode="auto">
          <a:xfrm>
            <a:off x="2411413" y="5013325"/>
            <a:ext cx="360362" cy="360363"/>
          </a:xfrm>
          <a:prstGeom prst="octagon">
            <a:avLst>
              <a:gd name="adj" fmla="val 29287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23" name="AutoShape 35"/>
          <p:cNvSpPr>
            <a:spLocks noChangeArrowheads="1"/>
          </p:cNvSpPr>
          <p:nvPr/>
        </p:nvSpPr>
        <p:spPr bwMode="auto">
          <a:xfrm>
            <a:off x="3851275" y="4581525"/>
            <a:ext cx="360363" cy="360363"/>
          </a:xfrm>
          <a:prstGeom prst="octagon">
            <a:avLst>
              <a:gd name="adj" fmla="val 29287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24" name="Line 36"/>
          <p:cNvSpPr>
            <a:spLocks noChangeShapeType="1"/>
          </p:cNvSpPr>
          <p:nvPr/>
        </p:nvSpPr>
        <p:spPr bwMode="auto">
          <a:xfrm>
            <a:off x="2555875" y="4149725"/>
            <a:ext cx="0" cy="863600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25" name="Rectangle 37"/>
          <p:cNvSpPr>
            <a:spLocks noChangeArrowheads="1"/>
          </p:cNvSpPr>
          <p:nvPr/>
        </p:nvSpPr>
        <p:spPr bwMode="auto">
          <a:xfrm>
            <a:off x="2124075" y="6021388"/>
            <a:ext cx="576263" cy="215900"/>
          </a:xfrm>
          <a:prstGeom prst="rect">
            <a:avLst/>
          </a:prstGeom>
          <a:solidFill>
            <a:srgbClr val="CCFFCC"/>
          </a:solidFill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26" name="Rectangle 38"/>
          <p:cNvSpPr>
            <a:spLocks noChangeArrowheads="1"/>
          </p:cNvSpPr>
          <p:nvPr/>
        </p:nvSpPr>
        <p:spPr bwMode="auto">
          <a:xfrm>
            <a:off x="3995738" y="5302250"/>
            <a:ext cx="576262" cy="215900"/>
          </a:xfrm>
          <a:prstGeom prst="rect">
            <a:avLst/>
          </a:prstGeom>
          <a:solidFill>
            <a:srgbClr val="CCFFCC"/>
          </a:solidFill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27" name="Rectangle 39"/>
          <p:cNvSpPr>
            <a:spLocks noChangeArrowheads="1"/>
          </p:cNvSpPr>
          <p:nvPr/>
        </p:nvSpPr>
        <p:spPr bwMode="auto">
          <a:xfrm>
            <a:off x="2987675" y="5805488"/>
            <a:ext cx="576263" cy="215900"/>
          </a:xfrm>
          <a:prstGeom prst="rect">
            <a:avLst/>
          </a:prstGeom>
          <a:solidFill>
            <a:srgbClr val="CCFFCC"/>
          </a:solidFill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28" name="Line 40"/>
          <p:cNvSpPr>
            <a:spLocks noChangeShapeType="1"/>
          </p:cNvSpPr>
          <p:nvPr/>
        </p:nvSpPr>
        <p:spPr bwMode="auto">
          <a:xfrm flipV="1">
            <a:off x="2700338" y="5876925"/>
            <a:ext cx="0" cy="144463"/>
          </a:xfrm>
          <a:prstGeom prst="line">
            <a:avLst/>
          </a:prstGeom>
          <a:noFill/>
          <a:ln w="9525">
            <a:solidFill>
              <a:srgbClr val="66FF33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2329" name="Line 41"/>
          <p:cNvSpPr>
            <a:spLocks noChangeShapeType="1"/>
          </p:cNvSpPr>
          <p:nvPr/>
        </p:nvSpPr>
        <p:spPr bwMode="auto">
          <a:xfrm>
            <a:off x="2700338" y="5876925"/>
            <a:ext cx="142875" cy="0"/>
          </a:xfrm>
          <a:prstGeom prst="line">
            <a:avLst/>
          </a:prstGeom>
          <a:noFill/>
          <a:ln w="9525">
            <a:solidFill>
              <a:srgbClr val="66FF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30" name="Line 42"/>
          <p:cNvSpPr>
            <a:spLocks noChangeShapeType="1"/>
          </p:cNvSpPr>
          <p:nvPr/>
        </p:nvSpPr>
        <p:spPr bwMode="auto">
          <a:xfrm flipV="1">
            <a:off x="3563938" y="5661025"/>
            <a:ext cx="0" cy="144463"/>
          </a:xfrm>
          <a:prstGeom prst="line">
            <a:avLst/>
          </a:prstGeom>
          <a:noFill/>
          <a:ln w="9525">
            <a:solidFill>
              <a:srgbClr val="66FF33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2331" name="Line 43"/>
          <p:cNvSpPr>
            <a:spLocks noChangeShapeType="1"/>
          </p:cNvSpPr>
          <p:nvPr/>
        </p:nvSpPr>
        <p:spPr bwMode="auto">
          <a:xfrm>
            <a:off x="3563938" y="5661025"/>
            <a:ext cx="144462" cy="0"/>
          </a:xfrm>
          <a:prstGeom prst="line">
            <a:avLst/>
          </a:prstGeom>
          <a:noFill/>
          <a:ln w="9525">
            <a:solidFill>
              <a:srgbClr val="66FF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32" name="Line 44"/>
          <p:cNvSpPr>
            <a:spLocks noChangeShapeType="1"/>
          </p:cNvSpPr>
          <p:nvPr/>
        </p:nvSpPr>
        <p:spPr bwMode="auto">
          <a:xfrm>
            <a:off x="2771775" y="5300663"/>
            <a:ext cx="360363" cy="649287"/>
          </a:xfrm>
          <a:prstGeom prst="line">
            <a:avLst/>
          </a:prstGeom>
          <a:noFill/>
          <a:ln w="22225">
            <a:solidFill>
              <a:srgbClr val="9933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33" name="Line 45"/>
          <p:cNvSpPr>
            <a:spLocks noChangeShapeType="1"/>
          </p:cNvSpPr>
          <p:nvPr/>
        </p:nvSpPr>
        <p:spPr bwMode="auto">
          <a:xfrm flipH="1">
            <a:off x="4284663" y="4221163"/>
            <a:ext cx="0" cy="1223962"/>
          </a:xfrm>
          <a:prstGeom prst="line">
            <a:avLst/>
          </a:prstGeom>
          <a:noFill/>
          <a:ln w="22225">
            <a:solidFill>
              <a:srgbClr val="9933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34" name="Line 46"/>
          <p:cNvSpPr>
            <a:spLocks noChangeShapeType="1"/>
          </p:cNvSpPr>
          <p:nvPr/>
        </p:nvSpPr>
        <p:spPr bwMode="auto">
          <a:xfrm>
            <a:off x="4067175" y="4941888"/>
            <a:ext cx="73025" cy="503237"/>
          </a:xfrm>
          <a:prstGeom prst="line">
            <a:avLst/>
          </a:prstGeom>
          <a:noFill/>
          <a:ln w="22225">
            <a:solidFill>
              <a:srgbClr val="9933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35" name="Line 47"/>
          <p:cNvSpPr>
            <a:spLocks noChangeShapeType="1"/>
          </p:cNvSpPr>
          <p:nvPr/>
        </p:nvSpPr>
        <p:spPr bwMode="auto">
          <a:xfrm>
            <a:off x="3348038" y="4797425"/>
            <a:ext cx="0" cy="1152525"/>
          </a:xfrm>
          <a:prstGeom prst="line">
            <a:avLst/>
          </a:prstGeom>
          <a:noFill/>
          <a:ln w="22225">
            <a:solidFill>
              <a:srgbClr val="9933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36" name="Line 48"/>
          <p:cNvSpPr>
            <a:spLocks noChangeShapeType="1"/>
          </p:cNvSpPr>
          <p:nvPr/>
        </p:nvSpPr>
        <p:spPr bwMode="auto">
          <a:xfrm>
            <a:off x="2411413" y="5300663"/>
            <a:ext cx="0" cy="865187"/>
          </a:xfrm>
          <a:prstGeom prst="line">
            <a:avLst/>
          </a:prstGeom>
          <a:noFill/>
          <a:ln w="22225">
            <a:solidFill>
              <a:srgbClr val="9933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37" name="Line 49"/>
          <p:cNvSpPr>
            <a:spLocks noChangeShapeType="1"/>
          </p:cNvSpPr>
          <p:nvPr/>
        </p:nvSpPr>
        <p:spPr bwMode="auto">
          <a:xfrm flipH="1">
            <a:off x="1331913" y="5157788"/>
            <a:ext cx="0" cy="1079500"/>
          </a:xfrm>
          <a:prstGeom prst="line">
            <a:avLst/>
          </a:prstGeom>
          <a:noFill/>
          <a:ln w="22225">
            <a:solidFill>
              <a:srgbClr val="9933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38" name="Line 50"/>
          <p:cNvSpPr>
            <a:spLocks noChangeShapeType="1"/>
          </p:cNvSpPr>
          <p:nvPr/>
        </p:nvSpPr>
        <p:spPr bwMode="auto">
          <a:xfrm>
            <a:off x="2195513" y="549275"/>
            <a:ext cx="0" cy="21590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39" name="Line 51"/>
          <p:cNvSpPr>
            <a:spLocks noChangeShapeType="1"/>
          </p:cNvSpPr>
          <p:nvPr/>
        </p:nvSpPr>
        <p:spPr bwMode="auto">
          <a:xfrm>
            <a:off x="3635375" y="620713"/>
            <a:ext cx="0" cy="21590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40" name="Line 52"/>
          <p:cNvSpPr>
            <a:spLocks noChangeShapeType="1"/>
          </p:cNvSpPr>
          <p:nvPr/>
        </p:nvSpPr>
        <p:spPr bwMode="auto">
          <a:xfrm flipV="1">
            <a:off x="2413000" y="3789363"/>
            <a:ext cx="214313" cy="215900"/>
          </a:xfrm>
          <a:prstGeom prst="line">
            <a:avLst/>
          </a:prstGeom>
          <a:noFill/>
          <a:ln w="76200">
            <a:solidFill>
              <a:srgbClr val="99CCFF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2341" name="Line 53"/>
          <p:cNvSpPr>
            <a:spLocks noChangeShapeType="1"/>
          </p:cNvSpPr>
          <p:nvPr/>
        </p:nvSpPr>
        <p:spPr bwMode="auto">
          <a:xfrm flipH="1" flipV="1">
            <a:off x="2411413" y="3789363"/>
            <a:ext cx="215900" cy="215900"/>
          </a:xfrm>
          <a:prstGeom prst="line">
            <a:avLst/>
          </a:prstGeom>
          <a:noFill/>
          <a:ln w="76200">
            <a:solidFill>
              <a:srgbClr val="99CCFF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2342" name="Line 54"/>
          <p:cNvSpPr>
            <a:spLocks noChangeShapeType="1"/>
          </p:cNvSpPr>
          <p:nvPr/>
        </p:nvSpPr>
        <p:spPr bwMode="auto">
          <a:xfrm flipV="1">
            <a:off x="4141788" y="3933825"/>
            <a:ext cx="214312" cy="215900"/>
          </a:xfrm>
          <a:prstGeom prst="line">
            <a:avLst/>
          </a:prstGeom>
          <a:noFill/>
          <a:ln w="76200">
            <a:solidFill>
              <a:srgbClr val="99CCFF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2343" name="Line 55"/>
          <p:cNvSpPr>
            <a:spLocks noChangeShapeType="1"/>
          </p:cNvSpPr>
          <p:nvPr/>
        </p:nvSpPr>
        <p:spPr bwMode="auto">
          <a:xfrm flipH="1" flipV="1">
            <a:off x="4140200" y="3933825"/>
            <a:ext cx="215900" cy="215900"/>
          </a:xfrm>
          <a:prstGeom prst="line">
            <a:avLst/>
          </a:prstGeom>
          <a:noFill/>
          <a:ln w="76200">
            <a:solidFill>
              <a:srgbClr val="99CCFF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2344" name="Line 56"/>
          <p:cNvSpPr>
            <a:spLocks noChangeShapeType="1"/>
          </p:cNvSpPr>
          <p:nvPr/>
        </p:nvSpPr>
        <p:spPr bwMode="auto">
          <a:xfrm flipV="1">
            <a:off x="3278188" y="4437063"/>
            <a:ext cx="214312" cy="215900"/>
          </a:xfrm>
          <a:prstGeom prst="line">
            <a:avLst/>
          </a:prstGeom>
          <a:noFill/>
          <a:ln w="76200">
            <a:solidFill>
              <a:srgbClr val="99CCFF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2345" name="Line 57"/>
          <p:cNvSpPr>
            <a:spLocks noChangeShapeType="1"/>
          </p:cNvSpPr>
          <p:nvPr/>
        </p:nvSpPr>
        <p:spPr bwMode="auto">
          <a:xfrm flipH="1" flipV="1">
            <a:off x="3276600" y="4437063"/>
            <a:ext cx="215900" cy="215900"/>
          </a:xfrm>
          <a:prstGeom prst="line">
            <a:avLst/>
          </a:prstGeom>
          <a:noFill/>
          <a:ln w="76200">
            <a:solidFill>
              <a:srgbClr val="99CCFF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2346" name="Line 58"/>
          <p:cNvSpPr>
            <a:spLocks noChangeShapeType="1"/>
          </p:cNvSpPr>
          <p:nvPr/>
        </p:nvSpPr>
        <p:spPr bwMode="auto">
          <a:xfrm flipH="1" flipV="1">
            <a:off x="2627313" y="5373688"/>
            <a:ext cx="144462" cy="503237"/>
          </a:xfrm>
          <a:prstGeom prst="line">
            <a:avLst/>
          </a:prstGeom>
          <a:noFill/>
          <a:ln w="25400">
            <a:solidFill>
              <a:srgbClr val="66FF33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47" name="Line 59"/>
          <p:cNvSpPr>
            <a:spLocks noChangeShapeType="1"/>
          </p:cNvSpPr>
          <p:nvPr/>
        </p:nvSpPr>
        <p:spPr bwMode="auto">
          <a:xfrm flipH="1">
            <a:off x="1476375" y="4076700"/>
            <a:ext cx="863600" cy="647700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48" name="Rectangle 60"/>
          <p:cNvSpPr>
            <a:spLocks noChangeArrowheads="1"/>
          </p:cNvSpPr>
          <p:nvPr/>
        </p:nvSpPr>
        <p:spPr bwMode="auto">
          <a:xfrm>
            <a:off x="6588125" y="3284538"/>
            <a:ext cx="431800" cy="2159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49" name="Rectangle 61"/>
          <p:cNvSpPr>
            <a:spLocks noChangeArrowheads="1"/>
          </p:cNvSpPr>
          <p:nvPr/>
        </p:nvSpPr>
        <p:spPr bwMode="auto">
          <a:xfrm>
            <a:off x="6588125" y="3933825"/>
            <a:ext cx="431800" cy="2159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50" name="Rectangle 62"/>
          <p:cNvSpPr>
            <a:spLocks noChangeArrowheads="1"/>
          </p:cNvSpPr>
          <p:nvPr/>
        </p:nvSpPr>
        <p:spPr bwMode="auto">
          <a:xfrm>
            <a:off x="6588125" y="4697413"/>
            <a:ext cx="431800" cy="2159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51" name="AutoShape 63"/>
          <p:cNvSpPr>
            <a:spLocks noChangeArrowheads="1"/>
          </p:cNvSpPr>
          <p:nvPr/>
        </p:nvSpPr>
        <p:spPr bwMode="auto">
          <a:xfrm>
            <a:off x="900113" y="6308725"/>
            <a:ext cx="1150937" cy="549275"/>
          </a:xfrm>
          <a:prstGeom prst="horizontalScroll">
            <a:avLst>
              <a:gd name="adj" fmla="val 12500"/>
            </a:avLst>
          </a:prstGeom>
          <a:noFill/>
          <a:ln w="15875">
            <a:solidFill>
              <a:srgbClr val="00B05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52" name="Rectangle 64"/>
          <p:cNvSpPr>
            <a:spLocks noChangeArrowheads="1"/>
          </p:cNvSpPr>
          <p:nvPr/>
        </p:nvSpPr>
        <p:spPr bwMode="auto">
          <a:xfrm>
            <a:off x="7235825" y="3284538"/>
            <a:ext cx="431800" cy="2159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53" name="Rectangle 65"/>
          <p:cNvSpPr>
            <a:spLocks noChangeArrowheads="1"/>
          </p:cNvSpPr>
          <p:nvPr/>
        </p:nvSpPr>
        <p:spPr bwMode="auto">
          <a:xfrm>
            <a:off x="7235825" y="3933825"/>
            <a:ext cx="431800" cy="2159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54" name="Rectangle 66"/>
          <p:cNvSpPr>
            <a:spLocks noChangeArrowheads="1"/>
          </p:cNvSpPr>
          <p:nvPr/>
        </p:nvSpPr>
        <p:spPr bwMode="auto">
          <a:xfrm>
            <a:off x="7235825" y="4697413"/>
            <a:ext cx="431800" cy="2159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55" name="Line 67"/>
          <p:cNvSpPr>
            <a:spLocks noChangeShapeType="1"/>
          </p:cNvSpPr>
          <p:nvPr/>
        </p:nvSpPr>
        <p:spPr bwMode="auto">
          <a:xfrm flipV="1">
            <a:off x="7019925" y="3427413"/>
            <a:ext cx="215900" cy="1587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56" name="Line 68"/>
          <p:cNvSpPr>
            <a:spLocks noChangeShapeType="1"/>
          </p:cNvSpPr>
          <p:nvPr/>
        </p:nvSpPr>
        <p:spPr bwMode="auto">
          <a:xfrm flipV="1">
            <a:off x="7019925" y="4075113"/>
            <a:ext cx="215900" cy="1587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57" name="Line 69"/>
          <p:cNvSpPr>
            <a:spLocks noChangeShapeType="1"/>
          </p:cNvSpPr>
          <p:nvPr/>
        </p:nvSpPr>
        <p:spPr bwMode="auto">
          <a:xfrm flipV="1">
            <a:off x="7019925" y="4841875"/>
            <a:ext cx="360363" cy="0"/>
          </a:xfrm>
          <a:prstGeom prst="line">
            <a:avLst/>
          </a:prstGeom>
          <a:noFill/>
          <a:ln w="22225">
            <a:solidFill>
              <a:srgbClr val="9933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58" name="Rectangle 70"/>
          <p:cNvSpPr>
            <a:spLocks noChangeArrowheads="1"/>
          </p:cNvSpPr>
          <p:nvPr/>
        </p:nvSpPr>
        <p:spPr bwMode="auto">
          <a:xfrm>
            <a:off x="6588125" y="5445125"/>
            <a:ext cx="431800" cy="2159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59" name="Rectangle 71"/>
          <p:cNvSpPr>
            <a:spLocks noChangeArrowheads="1"/>
          </p:cNvSpPr>
          <p:nvPr/>
        </p:nvSpPr>
        <p:spPr bwMode="auto">
          <a:xfrm>
            <a:off x="7235825" y="5445125"/>
            <a:ext cx="144463" cy="2159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60" name="Line 72"/>
          <p:cNvSpPr>
            <a:spLocks noChangeShapeType="1"/>
          </p:cNvSpPr>
          <p:nvPr/>
        </p:nvSpPr>
        <p:spPr bwMode="auto">
          <a:xfrm flipV="1">
            <a:off x="7019925" y="5589588"/>
            <a:ext cx="360363" cy="0"/>
          </a:xfrm>
          <a:prstGeom prst="line">
            <a:avLst/>
          </a:prstGeom>
          <a:noFill/>
          <a:ln w="22225">
            <a:solidFill>
              <a:srgbClr val="66FF33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61" name="Rectangle 73"/>
          <p:cNvSpPr>
            <a:spLocks noChangeArrowheads="1"/>
          </p:cNvSpPr>
          <p:nvPr/>
        </p:nvSpPr>
        <p:spPr bwMode="auto">
          <a:xfrm>
            <a:off x="7380288" y="5445125"/>
            <a:ext cx="144462" cy="2159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62" name="Text Box 74"/>
          <p:cNvSpPr txBox="1">
            <a:spLocks noChangeArrowheads="1"/>
          </p:cNvSpPr>
          <p:nvPr/>
        </p:nvSpPr>
        <p:spPr bwMode="auto">
          <a:xfrm>
            <a:off x="250825" y="1844675"/>
            <a:ext cx="12969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808000"/>
                </a:solidFill>
                <a:latin typeface="Calibri" pitchFamily="34" charset="0"/>
              </a:rPr>
              <a:t>Cell membrane</a:t>
            </a:r>
          </a:p>
        </p:txBody>
      </p:sp>
      <p:sp>
        <p:nvSpPr>
          <p:cNvPr id="12363" name="Text Box 75"/>
          <p:cNvSpPr txBox="1">
            <a:spLocks noChangeArrowheads="1"/>
          </p:cNvSpPr>
          <p:nvPr/>
        </p:nvSpPr>
        <p:spPr bwMode="auto">
          <a:xfrm>
            <a:off x="34925" y="4437063"/>
            <a:ext cx="11525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sz="1200">
                <a:solidFill>
                  <a:srgbClr val="996633"/>
                </a:solidFill>
                <a:latin typeface="Calibri" pitchFamily="34" charset="0"/>
              </a:rPr>
              <a:t>Nucleus</a:t>
            </a:r>
          </a:p>
        </p:txBody>
      </p:sp>
      <p:sp>
        <p:nvSpPr>
          <p:cNvPr id="12364" name="Text Box 76"/>
          <p:cNvSpPr txBox="1">
            <a:spLocks noChangeArrowheads="1"/>
          </p:cNvSpPr>
          <p:nvPr/>
        </p:nvSpPr>
        <p:spPr bwMode="auto">
          <a:xfrm>
            <a:off x="7885113" y="3068638"/>
            <a:ext cx="10795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 dirty="0">
                <a:solidFill>
                  <a:srgbClr val="000000"/>
                </a:solidFill>
                <a:latin typeface="Calibri" pitchFamily="34" charset="0"/>
              </a:rPr>
              <a:t>Network of </a:t>
            </a:r>
            <a:r>
              <a:rPr lang="hu-HU" sz="1200" dirty="0" err="1" smtClean="0">
                <a:solidFill>
                  <a:srgbClr val="000000"/>
                </a:solidFill>
                <a:latin typeface="Calibri" pitchFamily="34" charset="0"/>
              </a:rPr>
              <a:t>signalling</a:t>
            </a:r>
            <a:r>
              <a:rPr lang="hu-HU" sz="1200" dirty="0" smtClean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hu-HU" sz="1200" dirty="0" err="1">
                <a:solidFill>
                  <a:srgbClr val="000000"/>
                </a:solidFill>
                <a:latin typeface="Calibri" pitchFamily="34" charset="0"/>
              </a:rPr>
              <a:t>pathways</a:t>
            </a:r>
            <a:endParaRPr lang="hu-HU" sz="12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2365" name="Text Box 77"/>
          <p:cNvSpPr txBox="1">
            <a:spLocks noChangeArrowheads="1"/>
          </p:cNvSpPr>
          <p:nvPr/>
        </p:nvSpPr>
        <p:spPr bwMode="auto">
          <a:xfrm>
            <a:off x="7885113" y="3716338"/>
            <a:ext cx="10795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Network of transcription factors</a:t>
            </a:r>
          </a:p>
        </p:txBody>
      </p:sp>
      <p:sp>
        <p:nvSpPr>
          <p:cNvPr id="12366" name="Text Box 78"/>
          <p:cNvSpPr txBox="1">
            <a:spLocks noChangeArrowheads="1"/>
          </p:cNvSpPr>
          <p:nvPr/>
        </p:nvSpPr>
        <p:spPr bwMode="auto">
          <a:xfrm>
            <a:off x="7885113" y="4406900"/>
            <a:ext cx="10795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Network of transcription factors’ binding sites</a:t>
            </a:r>
          </a:p>
        </p:txBody>
      </p:sp>
      <p:sp>
        <p:nvSpPr>
          <p:cNvPr id="12367" name="Text Box 79"/>
          <p:cNvSpPr txBox="1">
            <a:spLocks noChangeArrowheads="1"/>
          </p:cNvSpPr>
          <p:nvPr/>
        </p:nvSpPr>
        <p:spPr bwMode="auto">
          <a:xfrm>
            <a:off x="7885113" y="5229225"/>
            <a:ext cx="10795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Network of promoters and their transcripts</a:t>
            </a:r>
          </a:p>
        </p:txBody>
      </p:sp>
      <p:sp>
        <p:nvSpPr>
          <p:cNvPr id="12368" name="Text Box 80"/>
          <p:cNvSpPr txBox="1">
            <a:spLocks noChangeArrowheads="1"/>
          </p:cNvSpPr>
          <p:nvPr/>
        </p:nvSpPr>
        <p:spPr bwMode="auto">
          <a:xfrm>
            <a:off x="1476375" y="6453188"/>
            <a:ext cx="10795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 b="1" dirty="0">
                <a:solidFill>
                  <a:srgbClr val="00B050"/>
                </a:solidFill>
                <a:latin typeface="Calibri" pitchFamily="34" charset="0"/>
              </a:rPr>
              <a:t>DNA</a:t>
            </a:r>
          </a:p>
        </p:txBody>
      </p:sp>
      <p:sp>
        <p:nvSpPr>
          <p:cNvPr id="12369" name="Rectangle 81"/>
          <p:cNvSpPr>
            <a:spLocks noChangeArrowheads="1"/>
          </p:cNvSpPr>
          <p:nvPr/>
        </p:nvSpPr>
        <p:spPr bwMode="auto">
          <a:xfrm>
            <a:off x="6588125" y="620713"/>
            <a:ext cx="431800" cy="2159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70" name="Rectangle 82"/>
          <p:cNvSpPr>
            <a:spLocks noChangeArrowheads="1"/>
          </p:cNvSpPr>
          <p:nvPr/>
        </p:nvSpPr>
        <p:spPr bwMode="auto">
          <a:xfrm>
            <a:off x="6588125" y="1079500"/>
            <a:ext cx="431800" cy="2159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71" name="Rectangle 83"/>
          <p:cNvSpPr>
            <a:spLocks noChangeArrowheads="1"/>
          </p:cNvSpPr>
          <p:nvPr/>
        </p:nvSpPr>
        <p:spPr bwMode="auto">
          <a:xfrm>
            <a:off x="6588125" y="1555750"/>
            <a:ext cx="431800" cy="2159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72" name="Text Box 84"/>
          <p:cNvSpPr txBox="1">
            <a:spLocks noChangeArrowheads="1"/>
          </p:cNvSpPr>
          <p:nvPr/>
        </p:nvSpPr>
        <p:spPr bwMode="auto">
          <a:xfrm>
            <a:off x="7164388" y="523875"/>
            <a:ext cx="1079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 dirty="0" err="1" smtClean="0">
                <a:solidFill>
                  <a:srgbClr val="000000"/>
                </a:solidFill>
                <a:latin typeface="Calibri" pitchFamily="34" charset="0"/>
              </a:rPr>
              <a:t>Signalling</a:t>
            </a:r>
            <a:r>
              <a:rPr lang="hu-HU" sz="1200" dirty="0" smtClean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hu-HU" sz="1200" dirty="0" err="1">
                <a:solidFill>
                  <a:srgbClr val="000000"/>
                </a:solidFill>
                <a:latin typeface="Calibri" pitchFamily="34" charset="0"/>
              </a:rPr>
              <a:t>elements</a:t>
            </a:r>
            <a:endParaRPr lang="hu-HU" sz="12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2373" name="Text Box 85"/>
          <p:cNvSpPr txBox="1">
            <a:spLocks noChangeArrowheads="1"/>
          </p:cNvSpPr>
          <p:nvPr/>
        </p:nvSpPr>
        <p:spPr bwMode="auto">
          <a:xfrm>
            <a:off x="7164388" y="981075"/>
            <a:ext cx="1079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Transcription factors</a:t>
            </a:r>
          </a:p>
        </p:txBody>
      </p:sp>
      <p:sp>
        <p:nvSpPr>
          <p:cNvPr id="12374" name="Text Box 86"/>
          <p:cNvSpPr txBox="1">
            <a:spLocks noChangeArrowheads="1"/>
          </p:cNvSpPr>
          <p:nvPr/>
        </p:nvSpPr>
        <p:spPr bwMode="auto">
          <a:xfrm>
            <a:off x="7164388" y="1570038"/>
            <a:ext cx="10795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Promoters</a:t>
            </a:r>
          </a:p>
        </p:txBody>
      </p:sp>
      <p:sp>
        <p:nvSpPr>
          <p:cNvPr id="12375" name="Line 87"/>
          <p:cNvSpPr>
            <a:spLocks noChangeShapeType="1"/>
          </p:cNvSpPr>
          <p:nvPr/>
        </p:nvSpPr>
        <p:spPr bwMode="auto">
          <a:xfrm flipV="1">
            <a:off x="6300788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2376" name="Line 88"/>
          <p:cNvSpPr>
            <a:spLocks noChangeShapeType="1"/>
          </p:cNvSpPr>
          <p:nvPr/>
        </p:nvSpPr>
        <p:spPr bwMode="auto">
          <a:xfrm>
            <a:off x="6300788" y="2636838"/>
            <a:ext cx="28432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2377" name="Text Box 89"/>
          <p:cNvSpPr txBox="1">
            <a:spLocks noChangeArrowheads="1"/>
          </p:cNvSpPr>
          <p:nvPr/>
        </p:nvSpPr>
        <p:spPr bwMode="auto">
          <a:xfrm>
            <a:off x="6877050" y="115888"/>
            <a:ext cx="13668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sz="1400" b="1">
                <a:solidFill>
                  <a:srgbClr val="000000"/>
                </a:solidFill>
                <a:latin typeface="Calibri" pitchFamily="34" charset="0"/>
              </a:rPr>
              <a:t>Legends:</a:t>
            </a:r>
          </a:p>
        </p:txBody>
      </p:sp>
      <p:sp>
        <p:nvSpPr>
          <p:cNvPr id="12378" name="Text Box 90"/>
          <p:cNvSpPr txBox="1">
            <a:spLocks noChangeArrowheads="1"/>
          </p:cNvSpPr>
          <p:nvPr/>
        </p:nvSpPr>
        <p:spPr bwMode="auto">
          <a:xfrm>
            <a:off x="6588125" y="2692400"/>
            <a:ext cx="21605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sz="1400" b="1">
                <a:solidFill>
                  <a:srgbClr val="000000"/>
                </a:solidFill>
                <a:latin typeface="Calibri" pitchFamily="34" charset="0"/>
              </a:rPr>
              <a:t>Types of networks:</a:t>
            </a:r>
          </a:p>
        </p:txBody>
      </p:sp>
      <p:sp>
        <p:nvSpPr>
          <p:cNvPr id="12379" name="Rectangle 91"/>
          <p:cNvSpPr>
            <a:spLocks noChangeArrowheads="1"/>
          </p:cNvSpPr>
          <p:nvPr/>
        </p:nvSpPr>
        <p:spPr bwMode="auto">
          <a:xfrm>
            <a:off x="6588125" y="2060575"/>
            <a:ext cx="431800" cy="2159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80" name="Text Box 92"/>
          <p:cNvSpPr txBox="1">
            <a:spLocks noChangeArrowheads="1"/>
          </p:cNvSpPr>
          <p:nvPr/>
        </p:nvSpPr>
        <p:spPr bwMode="auto">
          <a:xfrm>
            <a:off x="7164388" y="2060575"/>
            <a:ext cx="10795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miRNAs</a:t>
            </a:r>
          </a:p>
        </p:txBody>
      </p:sp>
      <p:sp>
        <p:nvSpPr>
          <p:cNvPr id="12381" name="Rectangle 93"/>
          <p:cNvSpPr>
            <a:spLocks noChangeArrowheads="1"/>
          </p:cNvSpPr>
          <p:nvPr/>
        </p:nvSpPr>
        <p:spPr bwMode="auto">
          <a:xfrm>
            <a:off x="5724525" y="5157788"/>
            <a:ext cx="431800" cy="2159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82" name="Rectangle 94"/>
          <p:cNvSpPr>
            <a:spLocks noChangeArrowheads="1"/>
          </p:cNvSpPr>
          <p:nvPr/>
        </p:nvSpPr>
        <p:spPr bwMode="auto">
          <a:xfrm>
            <a:off x="1258888" y="6237288"/>
            <a:ext cx="576262" cy="215900"/>
          </a:xfrm>
          <a:prstGeom prst="rect">
            <a:avLst/>
          </a:prstGeom>
          <a:solidFill>
            <a:srgbClr val="CCFFCC"/>
          </a:solidFill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83" name="Line 95"/>
          <p:cNvSpPr>
            <a:spLocks noChangeShapeType="1"/>
          </p:cNvSpPr>
          <p:nvPr/>
        </p:nvSpPr>
        <p:spPr bwMode="auto">
          <a:xfrm flipH="1" flipV="1">
            <a:off x="1619250" y="5949950"/>
            <a:ext cx="0" cy="287338"/>
          </a:xfrm>
          <a:prstGeom prst="line">
            <a:avLst/>
          </a:prstGeom>
          <a:noFill/>
          <a:ln w="9525">
            <a:solidFill>
              <a:srgbClr val="66FF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84" name="Rectangle 96"/>
          <p:cNvSpPr>
            <a:spLocks noChangeArrowheads="1"/>
          </p:cNvSpPr>
          <p:nvPr/>
        </p:nvSpPr>
        <p:spPr bwMode="auto">
          <a:xfrm>
            <a:off x="1619250" y="5734050"/>
            <a:ext cx="431800" cy="2159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85" name="AutoShape 97"/>
          <p:cNvSpPr>
            <a:spLocks noChangeArrowheads="1"/>
          </p:cNvSpPr>
          <p:nvPr/>
        </p:nvSpPr>
        <p:spPr bwMode="auto">
          <a:xfrm>
            <a:off x="4716463" y="5013325"/>
            <a:ext cx="865187" cy="504825"/>
          </a:xfrm>
          <a:prstGeom prst="horizontalScroll">
            <a:avLst>
              <a:gd name="adj" fmla="val 12500"/>
            </a:avLst>
          </a:prstGeom>
          <a:noFill/>
          <a:ln w="15875">
            <a:solidFill>
              <a:srgbClr val="00B05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86" name="Rectangle 98"/>
          <p:cNvSpPr>
            <a:spLocks noChangeArrowheads="1"/>
          </p:cNvSpPr>
          <p:nvPr/>
        </p:nvSpPr>
        <p:spPr bwMode="auto">
          <a:xfrm>
            <a:off x="4859338" y="4941888"/>
            <a:ext cx="576262" cy="215900"/>
          </a:xfrm>
          <a:prstGeom prst="rect">
            <a:avLst/>
          </a:prstGeom>
          <a:solidFill>
            <a:srgbClr val="CCFFCC"/>
          </a:solidFill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87" name="Line 99"/>
          <p:cNvSpPr>
            <a:spLocks noChangeShapeType="1"/>
          </p:cNvSpPr>
          <p:nvPr/>
        </p:nvSpPr>
        <p:spPr bwMode="auto">
          <a:xfrm flipV="1">
            <a:off x="5076825" y="4797425"/>
            <a:ext cx="0" cy="144463"/>
          </a:xfrm>
          <a:prstGeom prst="line">
            <a:avLst/>
          </a:prstGeom>
          <a:noFill/>
          <a:ln w="9525">
            <a:solidFill>
              <a:srgbClr val="66FF33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2388" name="Line 100"/>
          <p:cNvSpPr>
            <a:spLocks noChangeShapeType="1"/>
          </p:cNvSpPr>
          <p:nvPr/>
        </p:nvSpPr>
        <p:spPr bwMode="auto">
          <a:xfrm>
            <a:off x="5076825" y="4797425"/>
            <a:ext cx="142875" cy="0"/>
          </a:xfrm>
          <a:prstGeom prst="line">
            <a:avLst/>
          </a:prstGeom>
          <a:noFill/>
          <a:ln w="9525">
            <a:solidFill>
              <a:srgbClr val="66FF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89" name="Line 101"/>
          <p:cNvSpPr>
            <a:spLocks noChangeShapeType="1"/>
          </p:cNvSpPr>
          <p:nvPr/>
        </p:nvSpPr>
        <p:spPr bwMode="auto">
          <a:xfrm>
            <a:off x="4427538" y="4076700"/>
            <a:ext cx="576262" cy="1008063"/>
          </a:xfrm>
          <a:prstGeom prst="line">
            <a:avLst/>
          </a:prstGeom>
          <a:noFill/>
          <a:ln w="22225">
            <a:solidFill>
              <a:srgbClr val="9933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90" name="Freeform 102"/>
          <p:cNvSpPr>
            <a:spLocks/>
          </p:cNvSpPr>
          <p:nvPr/>
        </p:nvSpPr>
        <p:spPr bwMode="auto">
          <a:xfrm>
            <a:off x="3924300" y="1773238"/>
            <a:ext cx="2376488" cy="3024187"/>
          </a:xfrm>
          <a:custGeom>
            <a:avLst/>
            <a:gdLst>
              <a:gd name="T0" fmla="*/ 1295400 w 1497"/>
              <a:gd name="T1" fmla="*/ 3024187 h 1905"/>
              <a:gd name="T2" fmla="*/ 2160588 w 1497"/>
              <a:gd name="T3" fmla="*/ 1439862 h 1905"/>
              <a:gd name="T4" fmla="*/ 0 w 1497"/>
              <a:gd name="T5" fmla="*/ 0 h 1905"/>
              <a:gd name="T6" fmla="*/ 0 60000 65536"/>
              <a:gd name="T7" fmla="*/ 0 60000 65536"/>
              <a:gd name="T8" fmla="*/ 0 60000 65536"/>
              <a:gd name="T9" fmla="*/ 0 w 1497"/>
              <a:gd name="T10" fmla="*/ 0 h 1905"/>
              <a:gd name="T11" fmla="*/ 1497 w 1497"/>
              <a:gd name="T12" fmla="*/ 1905 h 190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97" h="1905">
                <a:moveTo>
                  <a:pt x="816" y="1905"/>
                </a:moveTo>
                <a:cubicBezTo>
                  <a:pt x="1156" y="1565"/>
                  <a:pt x="1497" y="1225"/>
                  <a:pt x="1361" y="907"/>
                </a:cubicBezTo>
                <a:cubicBezTo>
                  <a:pt x="1225" y="589"/>
                  <a:pt x="227" y="151"/>
                  <a:pt x="0" y="0"/>
                </a:cubicBezTo>
              </a:path>
            </a:pathLst>
          </a:custGeom>
          <a:noFill/>
          <a:ln w="15875">
            <a:solidFill>
              <a:srgbClr val="66FF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91" name="Line 103"/>
          <p:cNvSpPr>
            <a:spLocks noChangeShapeType="1"/>
          </p:cNvSpPr>
          <p:nvPr/>
        </p:nvSpPr>
        <p:spPr bwMode="auto">
          <a:xfrm flipV="1">
            <a:off x="4357688" y="5156200"/>
            <a:ext cx="0" cy="144463"/>
          </a:xfrm>
          <a:prstGeom prst="line">
            <a:avLst/>
          </a:prstGeom>
          <a:noFill/>
          <a:ln w="9525">
            <a:solidFill>
              <a:srgbClr val="66FF33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2392" name="Line 104"/>
          <p:cNvSpPr>
            <a:spLocks noChangeShapeType="1"/>
          </p:cNvSpPr>
          <p:nvPr/>
        </p:nvSpPr>
        <p:spPr bwMode="auto">
          <a:xfrm>
            <a:off x="4357688" y="5156200"/>
            <a:ext cx="142875" cy="0"/>
          </a:xfrm>
          <a:prstGeom prst="line">
            <a:avLst/>
          </a:prstGeom>
          <a:noFill/>
          <a:ln w="9525">
            <a:solidFill>
              <a:srgbClr val="66FF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93" name="Freeform 105"/>
          <p:cNvSpPr>
            <a:spLocks/>
          </p:cNvSpPr>
          <p:nvPr/>
        </p:nvSpPr>
        <p:spPr bwMode="auto">
          <a:xfrm>
            <a:off x="4427538" y="4005263"/>
            <a:ext cx="733425" cy="1152525"/>
          </a:xfrm>
          <a:custGeom>
            <a:avLst/>
            <a:gdLst>
              <a:gd name="T0" fmla="*/ 73025 w 462"/>
              <a:gd name="T1" fmla="*/ 1152525 h 726"/>
              <a:gd name="T2" fmla="*/ 720725 w 462"/>
              <a:gd name="T3" fmla="*/ 287338 h 726"/>
              <a:gd name="T4" fmla="*/ 0 w 462"/>
              <a:gd name="T5" fmla="*/ 0 h 726"/>
              <a:gd name="T6" fmla="*/ 0 60000 65536"/>
              <a:gd name="T7" fmla="*/ 0 60000 65536"/>
              <a:gd name="T8" fmla="*/ 0 60000 65536"/>
              <a:gd name="T9" fmla="*/ 0 w 462"/>
              <a:gd name="T10" fmla="*/ 0 h 726"/>
              <a:gd name="T11" fmla="*/ 462 w 462"/>
              <a:gd name="T12" fmla="*/ 726 h 7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62" h="726">
                <a:moveTo>
                  <a:pt x="46" y="726"/>
                </a:moveTo>
                <a:cubicBezTo>
                  <a:pt x="254" y="514"/>
                  <a:pt x="462" y="302"/>
                  <a:pt x="454" y="181"/>
                </a:cubicBezTo>
                <a:cubicBezTo>
                  <a:pt x="446" y="60"/>
                  <a:pt x="223" y="30"/>
                  <a:pt x="0" y="0"/>
                </a:cubicBezTo>
              </a:path>
            </a:pathLst>
          </a:custGeom>
          <a:noFill/>
          <a:ln w="15875">
            <a:solidFill>
              <a:srgbClr val="66FF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94" name="Oval 106"/>
          <p:cNvSpPr>
            <a:spLocks noChangeArrowheads="1"/>
          </p:cNvSpPr>
          <p:nvPr/>
        </p:nvSpPr>
        <p:spPr bwMode="auto">
          <a:xfrm>
            <a:off x="1979613" y="2565400"/>
            <a:ext cx="288925" cy="4318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95" name="Line 107"/>
          <p:cNvSpPr>
            <a:spLocks noChangeShapeType="1"/>
          </p:cNvSpPr>
          <p:nvPr/>
        </p:nvSpPr>
        <p:spPr bwMode="auto">
          <a:xfrm flipH="1">
            <a:off x="2124075" y="1990725"/>
            <a:ext cx="71438" cy="50165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96" name="Line 108"/>
          <p:cNvSpPr>
            <a:spLocks noChangeShapeType="1"/>
          </p:cNvSpPr>
          <p:nvPr/>
        </p:nvSpPr>
        <p:spPr bwMode="auto">
          <a:xfrm flipH="1">
            <a:off x="1331913" y="3068638"/>
            <a:ext cx="719137" cy="1584325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97" name="Line 109"/>
          <p:cNvSpPr>
            <a:spLocks noChangeShapeType="1"/>
          </p:cNvSpPr>
          <p:nvPr/>
        </p:nvSpPr>
        <p:spPr bwMode="auto">
          <a:xfrm flipH="1">
            <a:off x="2339975" y="2420938"/>
            <a:ext cx="792163" cy="287337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98" name="Freeform 110"/>
          <p:cNvSpPr>
            <a:spLocks/>
          </p:cNvSpPr>
          <p:nvPr/>
        </p:nvSpPr>
        <p:spPr bwMode="auto">
          <a:xfrm>
            <a:off x="3708400" y="5373688"/>
            <a:ext cx="2327275" cy="623887"/>
          </a:xfrm>
          <a:custGeom>
            <a:avLst/>
            <a:gdLst>
              <a:gd name="T0" fmla="*/ 0 w 1466"/>
              <a:gd name="T1" fmla="*/ 287337 h 393"/>
              <a:gd name="T2" fmla="*/ 1943100 w 1466"/>
              <a:gd name="T3" fmla="*/ 576262 h 393"/>
              <a:gd name="T4" fmla="*/ 2303463 w 1466"/>
              <a:gd name="T5" fmla="*/ 0 h 393"/>
              <a:gd name="T6" fmla="*/ 0 60000 65536"/>
              <a:gd name="T7" fmla="*/ 0 60000 65536"/>
              <a:gd name="T8" fmla="*/ 0 60000 65536"/>
              <a:gd name="T9" fmla="*/ 0 w 1466"/>
              <a:gd name="T10" fmla="*/ 0 h 393"/>
              <a:gd name="T11" fmla="*/ 1466 w 1466"/>
              <a:gd name="T12" fmla="*/ 393 h 39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66" h="393">
                <a:moveTo>
                  <a:pt x="0" y="181"/>
                </a:moveTo>
                <a:cubicBezTo>
                  <a:pt x="491" y="287"/>
                  <a:pt x="982" y="393"/>
                  <a:pt x="1224" y="363"/>
                </a:cubicBezTo>
                <a:cubicBezTo>
                  <a:pt x="1466" y="333"/>
                  <a:pt x="1413" y="60"/>
                  <a:pt x="1451" y="0"/>
                </a:cubicBezTo>
              </a:path>
            </a:pathLst>
          </a:custGeom>
          <a:noFill/>
          <a:ln w="15875">
            <a:solidFill>
              <a:srgbClr val="66FF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3499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7451725" y="5445125"/>
            <a:ext cx="215900" cy="2159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15" name="Arc 3"/>
          <p:cNvSpPr>
            <a:spLocks/>
          </p:cNvSpPr>
          <p:nvPr/>
        </p:nvSpPr>
        <p:spPr bwMode="auto">
          <a:xfrm rot="-5400000">
            <a:off x="2915445" y="-1251744"/>
            <a:ext cx="1008062" cy="5184775"/>
          </a:xfrm>
          <a:custGeom>
            <a:avLst/>
            <a:gdLst>
              <a:gd name="T0" fmla="*/ 0 w 21600"/>
              <a:gd name="T1" fmla="*/ 0 h 43194"/>
              <a:gd name="T2" fmla="*/ 1078113 w 21600"/>
              <a:gd name="T3" fmla="*/ 622352107 h 43194"/>
              <a:gd name="T4" fmla="*/ 0 w 21600"/>
              <a:gd name="T5" fmla="*/ 311219506 h 43194"/>
              <a:gd name="T6" fmla="*/ 0 60000 65536"/>
              <a:gd name="T7" fmla="*/ 0 60000 65536"/>
              <a:gd name="T8" fmla="*/ 0 60000 65536"/>
              <a:gd name="T9" fmla="*/ 0 w 21600"/>
              <a:gd name="T10" fmla="*/ 0 h 43194"/>
              <a:gd name="T11" fmla="*/ 21600 w 21600"/>
              <a:gd name="T12" fmla="*/ 43194 h 4319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43194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336"/>
                  <a:pt x="12228" y="42925"/>
                  <a:pt x="495" y="43194"/>
                </a:cubicBezTo>
              </a:path>
              <a:path w="21600" h="43194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336"/>
                  <a:pt x="12228" y="42925"/>
                  <a:pt x="495" y="43194"/>
                </a:cubicBezTo>
                <a:lnTo>
                  <a:pt x="0" y="21600"/>
                </a:lnTo>
                <a:close/>
              </a:path>
            </a:pathLst>
          </a:custGeom>
          <a:noFill/>
          <a:ln w="38100">
            <a:solidFill>
              <a:srgbClr val="8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13316" name="Arc 4"/>
          <p:cNvSpPr>
            <a:spLocks/>
          </p:cNvSpPr>
          <p:nvPr/>
        </p:nvSpPr>
        <p:spPr bwMode="auto">
          <a:xfrm rot="-5400000">
            <a:off x="2771775" y="1268413"/>
            <a:ext cx="1008063" cy="5329237"/>
          </a:xfrm>
          <a:custGeom>
            <a:avLst/>
            <a:gdLst>
              <a:gd name="T0" fmla="*/ 0 w 21600"/>
              <a:gd name="T1" fmla="*/ 0 h 43194"/>
              <a:gd name="T2" fmla="*/ 1078114 w 21600"/>
              <a:gd name="T3" fmla="*/ 657516369 h 43194"/>
              <a:gd name="T4" fmla="*/ 0 w 21600"/>
              <a:gd name="T5" fmla="*/ 328803835 h 43194"/>
              <a:gd name="T6" fmla="*/ 0 60000 65536"/>
              <a:gd name="T7" fmla="*/ 0 60000 65536"/>
              <a:gd name="T8" fmla="*/ 0 60000 65536"/>
              <a:gd name="T9" fmla="*/ 0 w 21600"/>
              <a:gd name="T10" fmla="*/ 0 h 43194"/>
              <a:gd name="T11" fmla="*/ 21600 w 21600"/>
              <a:gd name="T12" fmla="*/ 43194 h 4319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43194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336"/>
                  <a:pt x="12228" y="42925"/>
                  <a:pt x="495" y="43194"/>
                </a:cubicBezTo>
              </a:path>
              <a:path w="21600" h="43194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336"/>
                  <a:pt x="12228" y="42925"/>
                  <a:pt x="495" y="43194"/>
                </a:cubicBezTo>
                <a:lnTo>
                  <a:pt x="0" y="21600"/>
                </a:lnTo>
                <a:close/>
              </a:path>
            </a:pathLst>
          </a:custGeom>
          <a:noFill/>
          <a:ln w="38100">
            <a:solidFill>
              <a:srgbClr val="996633"/>
            </a:solidFill>
            <a:prstDash val="lgDash"/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13317" name="AutoShape 5"/>
          <p:cNvSpPr>
            <a:spLocks noChangeArrowheads="1"/>
          </p:cNvSpPr>
          <p:nvPr/>
        </p:nvSpPr>
        <p:spPr bwMode="auto">
          <a:xfrm>
            <a:off x="2916238" y="5805488"/>
            <a:ext cx="1008062" cy="503237"/>
          </a:xfrm>
          <a:prstGeom prst="horizontalScroll">
            <a:avLst>
              <a:gd name="adj" fmla="val 12500"/>
            </a:avLst>
          </a:prstGeom>
          <a:noFill/>
          <a:ln w="15875">
            <a:solidFill>
              <a:srgbClr val="00B05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18" name="AutoShape 6"/>
          <p:cNvSpPr>
            <a:spLocks noChangeArrowheads="1"/>
          </p:cNvSpPr>
          <p:nvPr/>
        </p:nvSpPr>
        <p:spPr bwMode="auto">
          <a:xfrm>
            <a:off x="2051050" y="6019800"/>
            <a:ext cx="865188" cy="504825"/>
          </a:xfrm>
          <a:prstGeom prst="horizontalScroll">
            <a:avLst>
              <a:gd name="adj" fmla="val 12500"/>
            </a:avLst>
          </a:prstGeom>
          <a:noFill/>
          <a:ln w="15875">
            <a:solidFill>
              <a:srgbClr val="00B05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19" name="AutoShape 7"/>
          <p:cNvSpPr>
            <a:spLocks noChangeArrowheads="1"/>
          </p:cNvSpPr>
          <p:nvPr/>
        </p:nvSpPr>
        <p:spPr bwMode="auto">
          <a:xfrm>
            <a:off x="3922713" y="5373688"/>
            <a:ext cx="793750" cy="504825"/>
          </a:xfrm>
          <a:prstGeom prst="horizontalScroll">
            <a:avLst>
              <a:gd name="adj" fmla="val 12500"/>
            </a:avLst>
          </a:prstGeom>
          <a:noFill/>
          <a:ln w="15875">
            <a:solidFill>
              <a:srgbClr val="00B05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20" name="AutoShape 8"/>
          <p:cNvSpPr>
            <a:spLocks noChangeArrowheads="1"/>
          </p:cNvSpPr>
          <p:nvPr/>
        </p:nvSpPr>
        <p:spPr bwMode="auto">
          <a:xfrm>
            <a:off x="2051050" y="188913"/>
            <a:ext cx="288925" cy="287337"/>
          </a:xfrm>
          <a:prstGeom prst="plus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21" name="Oval 9"/>
          <p:cNvSpPr>
            <a:spLocks noChangeArrowheads="1"/>
          </p:cNvSpPr>
          <p:nvPr/>
        </p:nvSpPr>
        <p:spPr bwMode="auto">
          <a:xfrm>
            <a:off x="3490913" y="260350"/>
            <a:ext cx="288925" cy="287338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22" name="AutoShape 10"/>
          <p:cNvSpPr>
            <a:spLocks noChangeArrowheads="1"/>
          </p:cNvSpPr>
          <p:nvPr/>
        </p:nvSpPr>
        <p:spPr bwMode="auto">
          <a:xfrm>
            <a:off x="1835150" y="692150"/>
            <a:ext cx="649288" cy="360363"/>
          </a:xfrm>
          <a:custGeom>
            <a:avLst/>
            <a:gdLst>
              <a:gd name="T0" fmla="*/ 17077689 w 21600"/>
              <a:gd name="T1" fmla="*/ 3006061 h 21600"/>
              <a:gd name="T2" fmla="*/ 9758679 w 21600"/>
              <a:gd name="T3" fmla="*/ 6012106 h 21600"/>
              <a:gd name="T4" fmla="*/ 2439670 w 21600"/>
              <a:gd name="T5" fmla="*/ 3006061 h 21600"/>
              <a:gd name="T6" fmla="*/ 9758679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13323" name="AutoShape 11"/>
          <p:cNvSpPr>
            <a:spLocks noChangeArrowheads="1"/>
          </p:cNvSpPr>
          <p:nvPr/>
        </p:nvSpPr>
        <p:spPr bwMode="auto">
          <a:xfrm>
            <a:off x="2051050" y="549275"/>
            <a:ext cx="288925" cy="287338"/>
          </a:xfrm>
          <a:prstGeom prst="plus">
            <a:avLst>
              <a:gd name="adj" fmla="val 2500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24" name="Rectangle 12"/>
          <p:cNvSpPr>
            <a:spLocks noChangeArrowheads="1"/>
          </p:cNvSpPr>
          <p:nvPr/>
        </p:nvSpPr>
        <p:spPr bwMode="auto">
          <a:xfrm>
            <a:off x="3203575" y="765175"/>
            <a:ext cx="792163" cy="360363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25" name="Oval 13"/>
          <p:cNvSpPr>
            <a:spLocks noChangeArrowheads="1"/>
          </p:cNvSpPr>
          <p:nvPr/>
        </p:nvSpPr>
        <p:spPr bwMode="auto">
          <a:xfrm>
            <a:off x="3492500" y="620713"/>
            <a:ext cx="288925" cy="287337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26" name="Oval 14"/>
          <p:cNvSpPr>
            <a:spLocks noChangeArrowheads="1"/>
          </p:cNvSpPr>
          <p:nvPr/>
        </p:nvSpPr>
        <p:spPr bwMode="auto">
          <a:xfrm>
            <a:off x="2051050" y="1484313"/>
            <a:ext cx="288925" cy="4318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27" name="Oval 15"/>
          <p:cNvSpPr>
            <a:spLocks noChangeArrowheads="1"/>
          </p:cNvSpPr>
          <p:nvPr/>
        </p:nvSpPr>
        <p:spPr bwMode="auto">
          <a:xfrm>
            <a:off x="3635375" y="1484313"/>
            <a:ext cx="288925" cy="4318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28" name="Oval 16"/>
          <p:cNvSpPr>
            <a:spLocks noChangeArrowheads="1"/>
          </p:cNvSpPr>
          <p:nvPr/>
        </p:nvSpPr>
        <p:spPr bwMode="auto">
          <a:xfrm>
            <a:off x="3203575" y="2133600"/>
            <a:ext cx="288925" cy="4318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29" name="Oval 17"/>
          <p:cNvSpPr>
            <a:spLocks noChangeArrowheads="1"/>
          </p:cNvSpPr>
          <p:nvPr/>
        </p:nvSpPr>
        <p:spPr bwMode="auto">
          <a:xfrm>
            <a:off x="3203575" y="2925763"/>
            <a:ext cx="288925" cy="4318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30" name="Oval 18"/>
          <p:cNvSpPr>
            <a:spLocks noChangeArrowheads="1"/>
          </p:cNvSpPr>
          <p:nvPr/>
        </p:nvSpPr>
        <p:spPr bwMode="auto">
          <a:xfrm>
            <a:off x="3203575" y="3644900"/>
            <a:ext cx="288925" cy="4318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31" name="Line 19"/>
          <p:cNvSpPr>
            <a:spLocks noChangeShapeType="1"/>
          </p:cNvSpPr>
          <p:nvPr/>
        </p:nvSpPr>
        <p:spPr bwMode="auto">
          <a:xfrm>
            <a:off x="2195513" y="1125538"/>
            <a:ext cx="0" cy="358775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332" name="Line 20"/>
          <p:cNvSpPr>
            <a:spLocks noChangeShapeType="1"/>
          </p:cNvSpPr>
          <p:nvPr/>
        </p:nvSpPr>
        <p:spPr bwMode="auto">
          <a:xfrm>
            <a:off x="3563938" y="3860800"/>
            <a:ext cx="431800" cy="73025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333" name="Line 21"/>
          <p:cNvSpPr>
            <a:spLocks noChangeShapeType="1"/>
          </p:cNvSpPr>
          <p:nvPr/>
        </p:nvSpPr>
        <p:spPr bwMode="auto">
          <a:xfrm flipH="1">
            <a:off x="2700338" y="3213100"/>
            <a:ext cx="431800" cy="503238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334" name="Line 22"/>
          <p:cNvSpPr>
            <a:spLocks noChangeShapeType="1"/>
          </p:cNvSpPr>
          <p:nvPr/>
        </p:nvSpPr>
        <p:spPr bwMode="auto">
          <a:xfrm>
            <a:off x="3348038" y="2636838"/>
            <a:ext cx="0" cy="21590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335" name="Line 23"/>
          <p:cNvSpPr>
            <a:spLocks noChangeShapeType="1"/>
          </p:cNvSpPr>
          <p:nvPr/>
        </p:nvSpPr>
        <p:spPr bwMode="auto">
          <a:xfrm flipH="1">
            <a:off x="3492500" y="1844675"/>
            <a:ext cx="142875" cy="288925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336" name="Line 24"/>
          <p:cNvSpPr>
            <a:spLocks noChangeShapeType="1"/>
          </p:cNvSpPr>
          <p:nvPr/>
        </p:nvSpPr>
        <p:spPr bwMode="auto">
          <a:xfrm>
            <a:off x="2339975" y="1916113"/>
            <a:ext cx="863600" cy="288925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337" name="Line 25"/>
          <p:cNvSpPr>
            <a:spLocks noChangeShapeType="1"/>
          </p:cNvSpPr>
          <p:nvPr/>
        </p:nvSpPr>
        <p:spPr bwMode="auto">
          <a:xfrm>
            <a:off x="3779838" y="1125538"/>
            <a:ext cx="0" cy="287337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338" name="Line 26"/>
          <p:cNvSpPr>
            <a:spLocks noChangeShapeType="1"/>
          </p:cNvSpPr>
          <p:nvPr/>
        </p:nvSpPr>
        <p:spPr bwMode="auto">
          <a:xfrm>
            <a:off x="3348038" y="3357563"/>
            <a:ext cx="0" cy="21590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339" name="AutoShape 27"/>
          <p:cNvSpPr>
            <a:spLocks noChangeArrowheads="1"/>
          </p:cNvSpPr>
          <p:nvPr/>
        </p:nvSpPr>
        <p:spPr bwMode="auto">
          <a:xfrm>
            <a:off x="2339975" y="3716338"/>
            <a:ext cx="360363" cy="360362"/>
          </a:xfrm>
          <a:prstGeom prst="octagon">
            <a:avLst>
              <a:gd name="adj" fmla="val 29287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40" name="AutoShape 28"/>
          <p:cNvSpPr>
            <a:spLocks noChangeArrowheads="1"/>
          </p:cNvSpPr>
          <p:nvPr/>
        </p:nvSpPr>
        <p:spPr bwMode="auto">
          <a:xfrm>
            <a:off x="4067175" y="3860800"/>
            <a:ext cx="360363" cy="360363"/>
          </a:xfrm>
          <a:prstGeom prst="octagon">
            <a:avLst>
              <a:gd name="adj" fmla="val 29287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41" name="AutoShape 29"/>
          <p:cNvSpPr>
            <a:spLocks noChangeArrowheads="1"/>
          </p:cNvSpPr>
          <p:nvPr/>
        </p:nvSpPr>
        <p:spPr bwMode="auto">
          <a:xfrm>
            <a:off x="1116013" y="4724400"/>
            <a:ext cx="360362" cy="360363"/>
          </a:xfrm>
          <a:prstGeom prst="octagon">
            <a:avLst>
              <a:gd name="adj" fmla="val 29287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42" name="AutoShape 30"/>
          <p:cNvSpPr>
            <a:spLocks noChangeArrowheads="1"/>
          </p:cNvSpPr>
          <p:nvPr/>
        </p:nvSpPr>
        <p:spPr bwMode="auto">
          <a:xfrm>
            <a:off x="3203575" y="4365625"/>
            <a:ext cx="360363" cy="360363"/>
          </a:xfrm>
          <a:prstGeom prst="octagon">
            <a:avLst>
              <a:gd name="adj" fmla="val 29287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43" name="Line 31"/>
          <p:cNvSpPr>
            <a:spLocks noChangeShapeType="1"/>
          </p:cNvSpPr>
          <p:nvPr/>
        </p:nvSpPr>
        <p:spPr bwMode="auto">
          <a:xfrm flipH="1">
            <a:off x="1547813" y="4724400"/>
            <a:ext cx="1657350" cy="217488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344" name="Line 32"/>
          <p:cNvSpPr>
            <a:spLocks noChangeShapeType="1"/>
          </p:cNvSpPr>
          <p:nvPr/>
        </p:nvSpPr>
        <p:spPr bwMode="auto">
          <a:xfrm>
            <a:off x="3635375" y="4581525"/>
            <a:ext cx="215900" cy="71438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345" name="Line 33"/>
          <p:cNvSpPr>
            <a:spLocks noChangeShapeType="1"/>
          </p:cNvSpPr>
          <p:nvPr/>
        </p:nvSpPr>
        <p:spPr bwMode="auto">
          <a:xfrm>
            <a:off x="3348038" y="4076700"/>
            <a:ext cx="0" cy="21590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346" name="AutoShape 34"/>
          <p:cNvSpPr>
            <a:spLocks noChangeArrowheads="1"/>
          </p:cNvSpPr>
          <p:nvPr/>
        </p:nvSpPr>
        <p:spPr bwMode="auto">
          <a:xfrm>
            <a:off x="2411413" y="5013325"/>
            <a:ext cx="360362" cy="360363"/>
          </a:xfrm>
          <a:prstGeom prst="octagon">
            <a:avLst>
              <a:gd name="adj" fmla="val 29287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47" name="AutoShape 35"/>
          <p:cNvSpPr>
            <a:spLocks noChangeArrowheads="1"/>
          </p:cNvSpPr>
          <p:nvPr/>
        </p:nvSpPr>
        <p:spPr bwMode="auto">
          <a:xfrm>
            <a:off x="3851275" y="4581525"/>
            <a:ext cx="360363" cy="360363"/>
          </a:xfrm>
          <a:prstGeom prst="octagon">
            <a:avLst>
              <a:gd name="adj" fmla="val 29287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48" name="Line 36"/>
          <p:cNvSpPr>
            <a:spLocks noChangeShapeType="1"/>
          </p:cNvSpPr>
          <p:nvPr/>
        </p:nvSpPr>
        <p:spPr bwMode="auto">
          <a:xfrm>
            <a:off x="2555875" y="4149725"/>
            <a:ext cx="0" cy="863600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349" name="Rectangle 37"/>
          <p:cNvSpPr>
            <a:spLocks noChangeArrowheads="1"/>
          </p:cNvSpPr>
          <p:nvPr/>
        </p:nvSpPr>
        <p:spPr bwMode="auto">
          <a:xfrm>
            <a:off x="2124075" y="6021388"/>
            <a:ext cx="576263" cy="215900"/>
          </a:xfrm>
          <a:prstGeom prst="rect">
            <a:avLst/>
          </a:prstGeom>
          <a:solidFill>
            <a:srgbClr val="CCFFCC"/>
          </a:solidFill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50" name="Rectangle 38"/>
          <p:cNvSpPr>
            <a:spLocks noChangeArrowheads="1"/>
          </p:cNvSpPr>
          <p:nvPr/>
        </p:nvSpPr>
        <p:spPr bwMode="auto">
          <a:xfrm>
            <a:off x="3995738" y="5302250"/>
            <a:ext cx="576262" cy="215900"/>
          </a:xfrm>
          <a:prstGeom prst="rect">
            <a:avLst/>
          </a:prstGeom>
          <a:solidFill>
            <a:srgbClr val="CCFFCC"/>
          </a:solidFill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51" name="Rectangle 39"/>
          <p:cNvSpPr>
            <a:spLocks noChangeArrowheads="1"/>
          </p:cNvSpPr>
          <p:nvPr/>
        </p:nvSpPr>
        <p:spPr bwMode="auto">
          <a:xfrm>
            <a:off x="2987675" y="5805488"/>
            <a:ext cx="576263" cy="215900"/>
          </a:xfrm>
          <a:prstGeom prst="rect">
            <a:avLst/>
          </a:prstGeom>
          <a:solidFill>
            <a:srgbClr val="CCFFCC"/>
          </a:solidFill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52" name="Line 40"/>
          <p:cNvSpPr>
            <a:spLocks noChangeShapeType="1"/>
          </p:cNvSpPr>
          <p:nvPr/>
        </p:nvSpPr>
        <p:spPr bwMode="auto">
          <a:xfrm flipV="1">
            <a:off x="2700338" y="5876925"/>
            <a:ext cx="0" cy="144463"/>
          </a:xfrm>
          <a:prstGeom prst="line">
            <a:avLst/>
          </a:prstGeom>
          <a:noFill/>
          <a:ln w="9525">
            <a:solidFill>
              <a:srgbClr val="66FF33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3353" name="Line 41"/>
          <p:cNvSpPr>
            <a:spLocks noChangeShapeType="1"/>
          </p:cNvSpPr>
          <p:nvPr/>
        </p:nvSpPr>
        <p:spPr bwMode="auto">
          <a:xfrm>
            <a:off x="2700338" y="5876925"/>
            <a:ext cx="142875" cy="0"/>
          </a:xfrm>
          <a:prstGeom prst="line">
            <a:avLst/>
          </a:prstGeom>
          <a:noFill/>
          <a:ln w="9525">
            <a:solidFill>
              <a:srgbClr val="66FF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354" name="Line 42"/>
          <p:cNvSpPr>
            <a:spLocks noChangeShapeType="1"/>
          </p:cNvSpPr>
          <p:nvPr/>
        </p:nvSpPr>
        <p:spPr bwMode="auto">
          <a:xfrm flipV="1">
            <a:off x="3563938" y="5661025"/>
            <a:ext cx="0" cy="144463"/>
          </a:xfrm>
          <a:prstGeom prst="line">
            <a:avLst/>
          </a:prstGeom>
          <a:noFill/>
          <a:ln w="9525">
            <a:solidFill>
              <a:srgbClr val="66FF33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3355" name="Line 43"/>
          <p:cNvSpPr>
            <a:spLocks noChangeShapeType="1"/>
          </p:cNvSpPr>
          <p:nvPr/>
        </p:nvSpPr>
        <p:spPr bwMode="auto">
          <a:xfrm>
            <a:off x="3563938" y="5661025"/>
            <a:ext cx="144462" cy="0"/>
          </a:xfrm>
          <a:prstGeom prst="line">
            <a:avLst/>
          </a:prstGeom>
          <a:noFill/>
          <a:ln w="9525">
            <a:solidFill>
              <a:srgbClr val="66FF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356" name="Line 44"/>
          <p:cNvSpPr>
            <a:spLocks noChangeShapeType="1"/>
          </p:cNvSpPr>
          <p:nvPr/>
        </p:nvSpPr>
        <p:spPr bwMode="auto">
          <a:xfrm>
            <a:off x="2771775" y="5300663"/>
            <a:ext cx="360363" cy="649287"/>
          </a:xfrm>
          <a:prstGeom prst="line">
            <a:avLst/>
          </a:prstGeom>
          <a:noFill/>
          <a:ln w="22225">
            <a:solidFill>
              <a:srgbClr val="9933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357" name="Line 45"/>
          <p:cNvSpPr>
            <a:spLocks noChangeShapeType="1"/>
          </p:cNvSpPr>
          <p:nvPr/>
        </p:nvSpPr>
        <p:spPr bwMode="auto">
          <a:xfrm flipH="1">
            <a:off x="4284663" y="4221163"/>
            <a:ext cx="0" cy="1223962"/>
          </a:xfrm>
          <a:prstGeom prst="line">
            <a:avLst/>
          </a:prstGeom>
          <a:noFill/>
          <a:ln w="22225">
            <a:solidFill>
              <a:srgbClr val="9933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358" name="Line 46"/>
          <p:cNvSpPr>
            <a:spLocks noChangeShapeType="1"/>
          </p:cNvSpPr>
          <p:nvPr/>
        </p:nvSpPr>
        <p:spPr bwMode="auto">
          <a:xfrm>
            <a:off x="4067175" y="4941888"/>
            <a:ext cx="73025" cy="503237"/>
          </a:xfrm>
          <a:prstGeom prst="line">
            <a:avLst/>
          </a:prstGeom>
          <a:noFill/>
          <a:ln w="22225">
            <a:solidFill>
              <a:srgbClr val="9933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359" name="Line 47"/>
          <p:cNvSpPr>
            <a:spLocks noChangeShapeType="1"/>
          </p:cNvSpPr>
          <p:nvPr/>
        </p:nvSpPr>
        <p:spPr bwMode="auto">
          <a:xfrm>
            <a:off x="3348038" y="4797425"/>
            <a:ext cx="0" cy="1152525"/>
          </a:xfrm>
          <a:prstGeom prst="line">
            <a:avLst/>
          </a:prstGeom>
          <a:noFill/>
          <a:ln w="22225">
            <a:solidFill>
              <a:srgbClr val="9933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360" name="Line 48"/>
          <p:cNvSpPr>
            <a:spLocks noChangeShapeType="1"/>
          </p:cNvSpPr>
          <p:nvPr/>
        </p:nvSpPr>
        <p:spPr bwMode="auto">
          <a:xfrm>
            <a:off x="2411413" y="5300663"/>
            <a:ext cx="0" cy="865187"/>
          </a:xfrm>
          <a:prstGeom prst="line">
            <a:avLst/>
          </a:prstGeom>
          <a:noFill/>
          <a:ln w="22225">
            <a:solidFill>
              <a:srgbClr val="9933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361" name="Line 49"/>
          <p:cNvSpPr>
            <a:spLocks noChangeShapeType="1"/>
          </p:cNvSpPr>
          <p:nvPr/>
        </p:nvSpPr>
        <p:spPr bwMode="auto">
          <a:xfrm flipH="1">
            <a:off x="1331913" y="5157788"/>
            <a:ext cx="0" cy="1079500"/>
          </a:xfrm>
          <a:prstGeom prst="line">
            <a:avLst/>
          </a:prstGeom>
          <a:noFill/>
          <a:ln w="22225">
            <a:solidFill>
              <a:srgbClr val="9933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362" name="Line 50"/>
          <p:cNvSpPr>
            <a:spLocks noChangeShapeType="1"/>
          </p:cNvSpPr>
          <p:nvPr/>
        </p:nvSpPr>
        <p:spPr bwMode="auto">
          <a:xfrm>
            <a:off x="2195513" y="549275"/>
            <a:ext cx="0" cy="21590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363" name="Line 51"/>
          <p:cNvSpPr>
            <a:spLocks noChangeShapeType="1"/>
          </p:cNvSpPr>
          <p:nvPr/>
        </p:nvSpPr>
        <p:spPr bwMode="auto">
          <a:xfrm>
            <a:off x="3635375" y="620713"/>
            <a:ext cx="0" cy="21590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364" name="Line 52"/>
          <p:cNvSpPr>
            <a:spLocks noChangeShapeType="1"/>
          </p:cNvSpPr>
          <p:nvPr/>
        </p:nvSpPr>
        <p:spPr bwMode="auto">
          <a:xfrm flipV="1">
            <a:off x="2413000" y="3789363"/>
            <a:ext cx="214313" cy="215900"/>
          </a:xfrm>
          <a:prstGeom prst="line">
            <a:avLst/>
          </a:prstGeom>
          <a:noFill/>
          <a:ln w="76200">
            <a:solidFill>
              <a:srgbClr val="99CCFF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3365" name="Line 53"/>
          <p:cNvSpPr>
            <a:spLocks noChangeShapeType="1"/>
          </p:cNvSpPr>
          <p:nvPr/>
        </p:nvSpPr>
        <p:spPr bwMode="auto">
          <a:xfrm flipH="1" flipV="1">
            <a:off x="2411413" y="3789363"/>
            <a:ext cx="215900" cy="215900"/>
          </a:xfrm>
          <a:prstGeom prst="line">
            <a:avLst/>
          </a:prstGeom>
          <a:noFill/>
          <a:ln w="76200">
            <a:solidFill>
              <a:srgbClr val="99CCFF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3366" name="Line 54"/>
          <p:cNvSpPr>
            <a:spLocks noChangeShapeType="1"/>
          </p:cNvSpPr>
          <p:nvPr/>
        </p:nvSpPr>
        <p:spPr bwMode="auto">
          <a:xfrm flipV="1">
            <a:off x="4141788" y="3933825"/>
            <a:ext cx="214312" cy="215900"/>
          </a:xfrm>
          <a:prstGeom prst="line">
            <a:avLst/>
          </a:prstGeom>
          <a:noFill/>
          <a:ln w="76200">
            <a:solidFill>
              <a:srgbClr val="99CCFF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3367" name="Line 55"/>
          <p:cNvSpPr>
            <a:spLocks noChangeShapeType="1"/>
          </p:cNvSpPr>
          <p:nvPr/>
        </p:nvSpPr>
        <p:spPr bwMode="auto">
          <a:xfrm flipH="1" flipV="1">
            <a:off x="4140200" y="3933825"/>
            <a:ext cx="215900" cy="215900"/>
          </a:xfrm>
          <a:prstGeom prst="line">
            <a:avLst/>
          </a:prstGeom>
          <a:noFill/>
          <a:ln w="76200">
            <a:solidFill>
              <a:srgbClr val="99CCFF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3368" name="Line 56"/>
          <p:cNvSpPr>
            <a:spLocks noChangeShapeType="1"/>
          </p:cNvSpPr>
          <p:nvPr/>
        </p:nvSpPr>
        <p:spPr bwMode="auto">
          <a:xfrm flipV="1">
            <a:off x="3278188" y="4437063"/>
            <a:ext cx="214312" cy="215900"/>
          </a:xfrm>
          <a:prstGeom prst="line">
            <a:avLst/>
          </a:prstGeom>
          <a:noFill/>
          <a:ln w="76200">
            <a:solidFill>
              <a:srgbClr val="99CCFF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3369" name="Line 57"/>
          <p:cNvSpPr>
            <a:spLocks noChangeShapeType="1"/>
          </p:cNvSpPr>
          <p:nvPr/>
        </p:nvSpPr>
        <p:spPr bwMode="auto">
          <a:xfrm flipH="1" flipV="1">
            <a:off x="3276600" y="4437063"/>
            <a:ext cx="215900" cy="215900"/>
          </a:xfrm>
          <a:prstGeom prst="line">
            <a:avLst/>
          </a:prstGeom>
          <a:noFill/>
          <a:ln w="76200">
            <a:solidFill>
              <a:srgbClr val="99CCFF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3370" name="Line 58"/>
          <p:cNvSpPr>
            <a:spLocks noChangeShapeType="1"/>
          </p:cNvSpPr>
          <p:nvPr/>
        </p:nvSpPr>
        <p:spPr bwMode="auto">
          <a:xfrm flipH="1" flipV="1">
            <a:off x="2627313" y="5373688"/>
            <a:ext cx="144462" cy="503237"/>
          </a:xfrm>
          <a:prstGeom prst="line">
            <a:avLst/>
          </a:prstGeom>
          <a:noFill/>
          <a:ln w="25400">
            <a:solidFill>
              <a:srgbClr val="66FF33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371" name="Line 59"/>
          <p:cNvSpPr>
            <a:spLocks noChangeShapeType="1"/>
          </p:cNvSpPr>
          <p:nvPr/>
        </p:nvSpPr>
        <p:spPr bwMode="auto">
          <a:xfrm flipH="1">
            <a:off x="1476375" y="4076700"/>
            <a:ext cx="863600" cy="647700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372" name="Rectangle 60"/>
          <p:cNvSpPr>
            <a:spLocks noChangeArrowheads="1"/>
          </p:cNvSpPr>
          <p:nvPr/>
        </p:nvSpPr>
        <p:spPr bwMode="auto">
          <a:xfrm>
            <a:off x="6588125" y="3284538"/>
            <a:ext cx="431800" cy="2159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73" name="Rectangle 61"/>
          <p:cNvSpPr>
            <a:spLocks noChangeArrowheads="1"/>
          </p:cNvSpPr>
          <p:nvPr/>
        </p:nvSpPr>
        <p:spPr bwMode="auto">
          <a:xfrm>
            <a:off x="6588125" y="3933825"/>
            <a:ext cx="431800" cy="2159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74" name="Rectangle 62"/>
          <p:cNvSpPr>
            <a:spLocks noChangeArrowheads="1"/>
          </p:cNvSpPr>
          <p:nvPr/>
        </p:nvSpPr>
        <p:spPr bwMode="auto">
          <a:xfrm>
            <a:off x="6588125" y="4697413"/>
            <a:ext cx="431800" cy="2159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75" name="AutoShape 63"/>
          <p:cNvSpPr>
            <a:spLocks noChangeArrowheads="1"/>
          </p:cNvSpPr>
          <p:nvPr/>
        </p:nvSpPr>
        <p:spPr bwMode="auto">
          <a:xfrm>
            <a:off x="900113" y="6308725"/>
            <a:ext cx="1150937" cy="549275"/>
          </a:xfrm>
          <a:prstGeom prst="horizontalScroll">
            <a:avLst>
              <a:gd name="adj" fmla="val 12500"/>
            </a:avLst>
          </a:prstGeom>
          <a:noFill/>
          <a:ln w="15875">
            <a:solidFill>
              <a:srgbClr val="00B05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76" name="Rectangle 64"/>
          <p:cNvSpPr>
            <a:spLocks noChangeArrowheads="1"/>
          </p:cNvSpPr>
          <p:nvPr/>
        </p:nvSpPr>
        <p:spPr bwMode="auto">
          <a:xfrm>
            <a:off x="7235825" y="3284538"/>
            <a:ext cx="431800" cy="2159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77" name="Rectangle 65"/>
          <p:cNvSpPr>
            <a:spLocks noChangeArrowheads="1"/>
          </p:cNvSpPr>
          <p:nvPr/>
        </p:nvSpPr>
        <p:spPr bwMode="auto">
          <a:xfrm>
            <a:off x="7235825" y="3933825"/>
            <a:ext cx="431800" cy="2159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78" name="Rectangle 66"/>
          <p:cNvSpPr>
            <a:spLocks noChangeArrowheads="1"/>
          </p:cNvSpPr>
          <p:nvPr/>
        </p:nvSpPr>
        <p:spPr bwMode="auto">
          <a:xfrm>
            <a:off x="7235825" y="4697413"/>
            <a:ext cx="431800" cy="2159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79" name="Line 67"/>
          <p:cNvSpPr>
            <a:spLocks noChangeShapeType="1"/>
          </p:cNvSpPr>
          <p:nvPr/>
        </p:nvSpPr>
        <p:spPr bwMode="auto">
          <a:xfrm flipV="1">
            <a:off x="7019925" y="3427413"/>
            <a:ext cx="215900" cy="1587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380" name="Line 68"/>
          <p:cNvSpPr>
            <a:spLocks noChangeShapeType="1"/>
          </p:cNvSpPr>
          <p:nvPr/>
        </p:nvSpPr>
        <p:spPr bwMode="auto">
          <a:xfrm flipV="1">
            <a:off x="7019925" y="4075113"/>
            <a:ext cx="215900" cy="1587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381" name="Line 69"/>
          <p:cNvSpPr>
            <a:spLocks noChangeShapeType="1"/>
          </p:cNvSpPr>
          <p:nvPr/>
        </p:nvSpPr>
        <p:spPr bwMode="auto">
          <a:xfrm flipV="1">
            <a:off x="7019925" y="4841875"/>
            <a:ext cx="360363" cy="0"/>
          </a:xfrm>
          <a:prstGeom prst="line">
            <a:avLst/>
          </a:prstGeom>
          <a:noFill/>
          <a:ln w="22225">
            <a:solidFill>
              <a:srgbClr val="9933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382" name="Rectangle 70"/>
          <p:cNvSpPr>
            <a:spLocks noChangeArrowheads="1"/>
          </p:cNvSpPr>
          <p:nvPr/>
        </p:nvSpPr>
        <p:spPr bwMode="auto">
          <a:xfrm>
            <a:off x="6588125" y="5445125"/>
            <a:ext cx="431800" cy="2159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83" name="Rectangle 71"/>
          <p:cNvSpPr>
            <a:spLocks noChangeArrowheads="1"/>
          </p:cNvSpPr>
          <p:nvPr/>
        </p:nvSpPr>
        <p:spPr bwMode="auto">
          <a:xfrm>
            <a:off x="7235825" y="5445125"/>
            <a:ext cx="144463" cy="2159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84" name="Line 72"/>
          <p:cNvSpPr>
            <a:spLocks noChangeShapeType="1"/>
          </p:cNvSpPr>
          <p:nvPr/>
        </p:nvSpPr>
        <p:spPr bwMode="auto">
          <a:xfrm flipV="1">
            <a:off x="7019925" y="5589588"/>
            <a:ext cx="360363" cy="0"/>
          </a:xfrm>
          <a:prstGeom prst="line">
            <a:avLst/>
          </a:prstGeom>
          <a:noFill/>
          <a:ln w="22225">
            <a:solidFill>
              <a:srgbClr val="66FF33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385" name="Rectangle 73"/>
          <p:cNvSpPr>
            <a:spLocks noChangeArrowheads="1"/>
          </p:cNvSpPr>
          <p:nvPr/>
        </p:nvSpPr>
        <p:spPr bwMode="auto">
          <a:xfrm>
            <a:off x="7380288" y="5445125"/>
            <a:ext cx="144462" cy="2159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86" name="Text Box 74"/>
          <p:cNvSpPr txBox="1">
            <a:spLocks noChangeArrowheads="1"/>
          </p:cNvSpPr>
          <p:nvPr/>
        </p:nvSpPr>
        <p:spPr bwMode="auto">
          <a:xfrm>
            <a:off x="250825" y="1844675"/>
            <a:ext cx="12969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808000"/>
                </a:solidFill>
                <a:latin typeface="Calibri" pitchFamily="34" charset="0"/>
              </a:rPr>
              <a:t>Cell membrane</a:t>
            </a:r>
          </a:p>
        </p:txBody>
      </p:sp>
      <p:sp>
        <p:nvSpPr>
          <p:cNvPr id="13387" name="Text Box 75"/>
          <p:cNvSpPr txBox="1">
            <a:spLocks noChangeArrowheads="1"/>
          </p:cNvSpPr>
          <p:nvPr/>
        </p:nvSpPr>
        <p:spPr bwMode="auto">
          <a:xfrm>
            <a:off x="34925" y="4437063"/>
            <a:ext cx="11525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sz="1200">
                <a:solidFill>
                  <a:srgbClr val="996633"/>
                </a:solidFill>
                <a:latin typeface="Calibri" pitchFamily="34" charset="0"/>
              </a:rPr>
              <a:t>Nucleus</a:t>
            </a:r>
          </a:p>
        </p:txBody>
      </p:sp>
      <p:sp>
        <p:nvSpPr>
          <p:cNvPr id="13388" name="Text Box 76"/>
          <p:cNvSpPr txBox="1">
            <a:spLocks noChangeArrowheads="1"/>
          </p:cNvSpPr>
          <p:nvPr/>
        </p:nvSpPr>
        <p:spPr bwMode="auto">
          <a:xfrm>
            <a:off x="7885113" y="3068638"/>
            <a:ext cx="10795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 dirty="0">
                <a:solidFill>
                  <a:srgbClr val="000000"/>
                </a:solidFill>
                <a:latin typeface="Calibri" pitchFamily="34" charset="0"/>
              </a:rPr>
              <a:t>Network of </a:t>
            </a:r>
            <a:r>
              <a:rPr lang="hu-HU" sz="1200" dirty="0" err="1" smtClean="0">
                <a:solidFill>
                  <a:srgbClr val="000000"/>
                </a:solidFill>
                <a:latin typeface="Calibri" pitchFamily="34" charset="0"/>
              </a:rPr>
              <a:t>signalling</a:t>
            </a:r>
            <a:r>
              <a:rPr lang="hu-HU" sz="1200" dirty="0" smtClean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hu-HU" sz="1200" dirty="0" err="1">
                <a:solidFill>
                  <a:srgbClr val="000000"/>
                </a:solidFill>
                <a:latin typeface="Calibri" pitchFamily="34" charset="0"/>
              </a:rPr>
              <a:t>pathways</a:t>
            </a:r>
            <a:endParaRPr lang="hu-HU" sz="12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3389" name="Text Box 77"/>
          <p:cNvSpPr txBox="1">
            <a:spLocks noChangeArrowheads="1"/>
          </p:cNvSpPr>
          <p:nvPr/>
        </p:nvSpPr>
        <p:spPr bwMode="auto">
          <a:xfrm>
            <a:off x="7885113" y="3716338"/>
            <a:ext cx="10795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Network of transcription factors</a:t>
            </a:r>
          </a:p>
        </p:txBody>
      </p:sp>
      <p:sp>
        <p:nvSpPr>
          <p:cNvPr id="13390" name="Text Box 78"/>
          <p:cNvSpPr txBox="1">
            <a:spLocks noChangeArrowheads="1"/>
          </p:cNvSpPr>
          <p:nvPr/>
        </p:nvSpPr>
        <p:spPr bwMode="auto">
          <a:xfrm>
            <a:off x="7885113" y="4406900"/>
            <a:ext cx="10795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Network of transcription factors’ binding sites</a:t>
            </a:r>
          </a:p>
        </p:txBody>
      </p:sp>
      <p:sp>
        <p:nvSpPr>
          <p:cNvPr id="13391" name="Text Box 79"/>
          <p:cNvSpPr txBox="1">
            <a:spLocks noChangeArrowheads="1"/>
          </p:cNvSpPr>
          <p:nvPr/>
        </p:nvSpPr>
        <p:spPr bwMode="auto">
          <a:xfrm>
            <a:off x="7885113" y="5229225"/>
            <a:ext cx="10795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Network of promoters and their transcripts</a:t>
            </a:r>
          </a:p>
        </p:txBody>
      </p:sp>
      <p:sp>
        <p:nvSpPr>
          <p:cNvPr id="13392" name="Text Box 80"/>
          <p:cNvSpPr txBox="1">
            <a:spLocks noChangeArrowheads="1"/>
          </p:cNvSpPr>
          <p:nvPr/>
        </p:nvSpPr>
        <p:spPr bwMode="auto">
          <a:xfrm>
            <a:off x="1476375" y="6453188"/>
            <a:ext cx="10795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 b="1" dirty="0">
                <a:solidFill>
                  <a:srgbClr val="00B050"/>
                </a:solidFill>
                <a:latin typeface="Calibri" pitchFamily="34" charset="0"/>
              </a:rPr>
              <a:t>DNA</a:t>
            </a:r>
          </a:p>
        </p:txBody>
      </p:sp>
      <p:sp>
        <p:nvSpPr>
          <p:cNvPr id="13393" name="Rectangle 81"/>
          <p:cNvSpPr>
            <a:spLocks noChangeArrowheads="1"/>
          </p:cNvSpPr>
          <p:nvPr/>
        </p:nvSpPr>
        <p:spPr bwMode="auto">
          <a:xfrm>
            <a:off x="6588125" y="620713"/>
            <a:ext cx="431800" cy="2159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94" name="Rectangle 82"/>
          <p:cNvSpPr>
            <a:spLocks noChangeArrowheads="1"/>
          </p:cNvSpPr>
          <p:nvPr/>
        </p:nvSpPr>
        <p:spPr bwMode="auto">
          <a:xfrm>
            <a:off x="6588125" y="1079500"/>
            <a:ext cx="431800" cy="2159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95" name="Rectangle 83"/>
          <p:cNvSpPr>
            <a:spLocks noChangeArrowheads="1"/>
          </p:cNvSpPr>
          <p:nvPr/>
        </p:nvSpPr>
        <p:spPr bwMode="auto">
          <a:xfrm>
            <a:off x="6588125" y="1555750"/>
            <a:ext cx="431800" cy="2159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96" name="Text Box 84"/>
          <p:cNvSpPr txBox="1">
            <a:spLocks noChangeArrowheads="1"/>
          </p:cNvSpPr>
          <p:nvPr/>
        </p:nvSpPr>
        <p:spPr bwMode="auto">
          <a:xfrm>
            <a:off x="7164388" y="523875"/>
            <a:ext cx="1079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 dirty="0" err="1" smtClean="0">
                <a:solidFill>
                  <a:srgbClr val="000000"/>
                </a:solidFill>
                <a:latin typeface="Calibri" pitchFamily="34" charset="0"/>
              </a:rPr>
              <a:t>Signalling</a:t>
            </a:r>
            <a:r>
              <a:rPr lang="hu-HU" sz="1200" dirty="0" smtClean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hu-HU" sz="1200" dirty="0" err="1">
                <a:solidFill>
                  <a:srgbClr val="000000"/>
                </a:solidFill>
                <a:latin typeface="Calibri" pitchFamily="34" charset="0"/>
              </a:rPr>
              <a:t>elements</a:t>
            </a:r>
            <a:endParaRPr lang="hu-HU" sz="12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3397" name="Text Box 85"/>
          <p:cNvSpPr txBox="1">
            <a:spLocks noChangeArrowheads="1"/>
          </p:cNvSpPr>
          <p:nvPr/>
        </p:nvSpPr>
        <p:spPr bwMode="auto">
          <a:xfrm>
            <a:off x="7164388" y="981075"/>
            <a:ext cx="1079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Transcription factors</a:t>
            </a:r>
          </a:p>
        </p:txBody>
      </p:sp>
      <p:sp>
        <p:nvSpPr>
          <p:cNvPr id="13398" name="Text Box 86"/>
          <p:cNvSpPr txBox="1">
            <a:spLocks noChangeArrowheads="1"/>
          </p:cNvSpPr>
          <p:nvPr/>
        </p:nvSpPr>
        <p:spPr bwMode="auto">
          <a:xfrm>
            <a:off x="7164388" y="1570038"/>
            <a:ext cx="10795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Promoters</a:t>
            </a:r>
          </a:p>
        </p:txBody>
      </p:sp>
      <p:sp>
        <p:nvSpPr>
          <p:cNvPr id="13399" name="Line 87"/>
          <p:cNvSpPr>
            <a:spLocks noChangeShapeType="1"/>
          </p:cNvSpPr>
          <p:nvPr/>
        </p:nvSpPr>
        <p:spPr bwMode="auto">
          <a:xfrm flipV="1">
            <a:off x="6300788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3400" name="Line 88"/>
          <p:cNvSpPr>
            <a:spLocks noChangeShapeType="1"/>
          </p:cNvSpPr>
          <p:nvPr/>
        </p:nvSpPr>
        <p:spPr bwMode="auto">
          <a:xfrm>
            <a:off x="6300788" y="2636838"/>
            <a:ext cx="28432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3401" name="Text Box 89"/>
          <p:cNvSpPr txBox="1">
            <a:spLocks noChangeArrowheads="1"/>
          </p:cNvSpPr>
          <p:nvPr/>
        </p:nvSpPr>
        <p:spPr bwMode="auto">
          <a:xfrm>
            <a:off x="6877050" y="115888"/>
            <a:ext cx="13668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sz="1400" b="1">
                <a:solidFill>
                  <a:srgbClr val="000000"/>
                </a:solidFill>
                <a:latin typeface="Calibri" pitchFamily="34" charset="0"/>
              </a:rPr>
              <a:t>Legends:</a:t>
            </a:r>
          </a:p>
        </p:txBody>
      </p:sp>
      <p:sp>
        <p:nvSpPr>
          <p:cNvPr id="13402" name="Text Box 90"/>
          <p:cNvSpPr txBox="1">
            <a:spLocks noChangeArrowheads="1"/>
          </p:cNvSpPr>
          <p:nvPr/>
        </p:nvSpPr>
        <p:spPr bwMode="auto">
          <a:xfrm>
            <a:off x="6588125" y="2692400"/>
            <a:ext cx="21605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sz="1400" b="1">
                <a:solidFill>
                  <a:srgbClr val="000000"/>
                </a:solidFill>
                <a:latin typeface="Calibri" pitchFamily="34" charset="0"/>
              </a:rPr>
              <a:t>Types of networks:</a:t>
            </a:r>
          </a:p>
        </p:txBody>
      </p:sp>
      <p:sp>
        <p:nvSpPr>
          <p:cNvPr id="13403" name="Rectangle 91"/>
          <p:cNvSpPr>
            <a:spLocks noChangeArrowheads="1"/>
          </p:cNvSpPr>
          <p:nvPr/>
        </p:nvSpPr>
        <p:spPr bwMode="auto">
          <a:xfrm>
            <a:off x="6588125" y="2060575"/>
            <a:ext cx="431800" cy="2159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404" name="Text Box 92"/>
          <p:cNvSpPr txBox="1">
            <a:spLocks noChangeArrowheads="1"/>
          </p:cNvSpPr>
          <p:nvPr/>
        </p:nvSpPr>
        <p:spPr bwMode="auto">
          <a:xfrm>
            <a:off x="7164388" y="2060575"/>
            <a:ext cx="10795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miRNAs</a:t>
            </a:r>
          </a:p>
        </p:txBody>
      </p:sp>
      <p:sp>
        <p:nvSpPr>
          <p:cNvPr id="13405" name="Rectangle 93"/>
          <p:cNvSpPr>
            <a:spLocks noChangeArrowheads="1"/>
          </p:cNvSpPr>
          <p:nvPr/>
        </p:nvSpPr>
        <p:spPr bwMode="auto">
          <a:xfrm>
            <a:off x="6588125" y="6245225"/>
            <a:ext cx="431800" cy="2159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406" name="Line 94"/>
          <p:cNvSpPr>
            <a:spLocks noChangeShapeType="1"/>
          </p:cNvSpPr>
          <p:nvPr/>
        </p:nvSpPr>
        <p:spPr bwMode="auto">
          <a:xfrm flipV="1">
            <a:off x="7019925" y="6388100"/>
            <a:ext cx="215900" cy="1588"/>
          </a:xfrm>
          <a:prstGeom prst="line">
            <a:avLst/>
          </a:prstGeom>
          <a:noFill/>
          <a:ln w="22225">
            <a:solidFill>
              <a:srgbClr val="80008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407" name="Text Box 95"/>
          <p:cNvSpPr txBox="1">
            <a:spLocks noChangeArrowheads="1"/>
          </p:cNvSpPr>
          <p:nvPr/>
        </p:nvSpPr>
        <p:spPr bwMode="auto">
          <a:xfrm>
            <a:off x="7885113" y="6029325"/>
            <a:ext cx="1079500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Network of miRNAs and transcripts</a:t>
            </a:r>
          </a:p>
        </p:txBody>
      </p:sp>
      <p:sp>
        <p:nvSpPr>
          <p:cNvPr id="13408" name="Rectangle 96"/>
          <p:cNvSpPr>
            <a:spLocks noChangeArrowheads="1"/>
          </p:cNvSpPr>
          <p:nvPr/>
        </p:nvSpPr>
        <p:spPr bwMode="auto">
          <a:xfrm>
            <a:off x="7451725" y="6237288"/>
            <a:ext cx="215900" cy="2159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409" name="Rectangle 97"/>
          <p:cNvSpPr>
            <a:spLocks noChangeArrowheads="1"/>
          </p:cNvSpPr>
          <p:nvPr/>
        </p:nvSpPr>
        <p:spPr bwMode="auto">
          <a:xfrm>
            <a:off x="7235825" y="6237288"/>
            <a:ext cx="144463" cy="2159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410" name="Rectangle 98"/>
          <p:cNvSpPr>
            <a:spLocks noChangeArrowheads="1"/>
          </p:cNvSpPr>
          <p:nvPr/>
        </p:nvSpPr>
        <p:spPr bwMode="auto">
          <a:xfrm>
            <a:off x="7380288" y="6237288"/>
            <a:ext cx="144462" cy="2159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411" name="Rectangle 99"/>
          <p:cNvSpPr>
            <a:spLocks noChangeArrowheads="1"/>
          </p:cNvSpPr>
          <p:nvPr/>
        </p:nvSpPr>
        <p:spPr bwMode="auto">
          <a:xfrm>
            <a:off x="5724525" y="5157788"/>
            <a:ext cx="431800" cy="2159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412" name="Line 100"/>
          <p:cNvSpPr>
            <a:spLocks noChangeShapeType="1"/>
          </p:cNvSpPr>
          <p:nvPr/>
        </p:nvSpPr>
        <p:spPr bwMode="auto">
          <a:xfrm flipV="1">
            <a:off x="6011863" y="3789363"/>
            <a:ext cx="73025" cy="1368425"/>
          </a:xfrm>
          <a:prstGeom prst="line">
            <a:avLst/>
          </a:prstGeom>
          <a:noFill/>
          <a:ln w="22225">
            <a:solidFill>
              <a:srgbClr val="80008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413" name="Rectangle 101"/>
          <p:cNvSpPr>
            <a:spLocks noChangeArrowheads="1"/>
          </p:cNvSpPr>
          <p:nvPr/>
        </p:nvSpPr>
        <p:spPr bwMode="auto">
          <a:xfrm>
            <a:off x="1258888" y="6237288"/>
            <a:ext cx="576262" cy="215900"/>
          </a:xfrm>
          <a:prstGeom prst="rect">
            <a:avLst/>
          </a:prstGeom>
          <a:solidFill>
            <a:srgbClr val="CCFFCC"/>
          </a:solidFill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414" name="Line 102"/>
          <p:cNvSpPr>
            <a:spLocks noChangeShapeType="1"/>
          </p:cNvSpPr>
          <p:nvPr/>
        </p:nvSpPr>
        <p:spPr bwMode="auto">
          <a:xfrm flipH="1" flipV="1">
            <a:off x="1619250" y="5949950"/>
            <a:ext cx="0" cy="287338"/>
          </a:xfrm>
          <a:prstGeom prst="line">
            <a:avLst/>
          </a:prstGeom>
          <a:noFill/>
          <a:ln w="9525">
            <a:solidFill>
              <a:srgbClr val="66FF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415" name="Rectangle 103"/>
          <p:cNvSpPr>
            <a:spLocks noChangeArrowheads="1"/>
          </p:cNvSpPr>
          <p:nvPr/>
        </p:nvSpPr>
        <p:spPr bwMode="auto">
          <a:xfrm>
            <a:off x="1619250" y="5734050"/>
            <a:ext cx="431800" cy="2159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416" name="Line 104"/>
          <p:cNvSpPr>
            <a:spLocks noChangeShapeType="1"/>
          </p:cNvSpPr>
          <p:nvPr/>
        </p:nvSpPr>
        <p:spPr bwMode="auto">
          <a:xfrm flipV="1">
            <a:off x="2051050" y="5661025"/>
            <a:ext cx="649288" cy="144463"/>
          </a:xfrm>
          <a:prstGeom prst="line">
            <a:avLst/>
          </a:prstGeom>
          <a:noFill/>
          <a:ln w="22225">
            <a:solidFill>
              <a:srgbClr val="80008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417" name="AutoShape 105"/>
          <p:cNvSpPr>
            <a:spLocks noChangeArrowheads="1"/>
          </p:cNvSpPr>
          <p:nvPr/>
        </p:nvSpPr>
        <p:spPr bwMode="auto">
          <a:xfrm>
            <a:off x="4716463" y="5013325"/>
            <a:ext cx="865187" cy="504825"/>
          </a:xfrm>
          <a:prstGeom prst="horizontalScroll">
            <a:avLst>
              <a:gd name="adj" fmla="val 12500"/>
            </a:avLst>
          </a:prstGeom>
          <a:noFill/>
          <a:ln w="15875">
            <a:solidFill>
              <a:srgbClr val="00B05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418" name="Rectangle 106"/>
          <p:cNvSpPr>
            <a:spLocks noChangeArrowheads="1"/>
          </p:cNvSpPr>
          <p:nvPr/>
        </p:nvSpPr>
        <p:spPr bwMode="auto">
          <a:xfrm>
            <a:off x="4859338" y="4941888"/>
            <a:ext cx="576262" cy="215900"/>
          </a:xfrm>
          <a:prstGeom prst="rect">
            <a:avLst/>
          </a:prstGeom>
          <a:solidFill>
            <a:srgbClr val="CCFFCC"/>
          </a:solidFill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419" name="Line 107"/>
          <p:cNvSpPr>
            <a:spLocks noChangeShapeType="1"/>
          </p:cNvSpPr>
          <p:nvPr/>
        </p:nvSpPr>
        <p:spPr bwMode="auto">
          <a:xfrm flipV="1">
            <a:off x="5076825" y="4797425"/>
            <a:ext cx="0" cy="144463"/>
          </a:xfrm>
          <a:prstGeom prst="line">
            <a:avLst/>
          </a:prstGeom>
          <a:noFill/>
          <a:ln w="9525">
            <a:solidFill>
              <a:srgbClr val="66FF33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3420" name="Line 108"/>
          <p:cNvSpPr>
            <a:spLocks noChangeShapeType="1"/>
          </p:cNvSpPr>
          <p:nvPr/>
        </p:nvSpPr>
        <p:spPr bwMode="auto">
          <a:xfrm>
            <a:off x="5076825" y="4797425"/>
            <a:ext cx="142875" cy="0"/>
          </a:xfrm>
          <a:prstGeom prst="line">
            <a:avLst/>
          </a:prstGeom>
          <a:noFill/>
          <a:ln w="9525">
            <a:solidFill>
              <a:srgbClr val="66FF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421" name="Line 109"/>
          <p:cNvSpPr>
            <a:spLocks noChangeShapeType="1"/>
          </p:cNvSpPr>
          <p:nvPr/>
        </p:nvSpPr>
        <p:spPr bwMode="auto">
          <a:xfrm flipH="1" flipV="1">
            <a:off x="5148263" y="4292600"/>
            <a:ext cx="719137" cy="865188"/>
          </a:xfrm>
          <a:prstGeom prst="line">
            <a:avLst/>
          </a:prstGeom>
          <a:noFill/>
          <a:ln w="22225">
            <a:solidFill>
              <a:srgbClr val="80008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422" name="Line 110"/>
          <p:cNvSpPr>
            <a:spLocks noChangeShapeType="1"/>
          </p:cNvSpPr>
          <p:nvPr/>
        </p:nvSpPr>
        <p:spPr bwMode="auto">
          <a:xfrm>
            <a:off x="4427538" y="4076700"/>
            <a:ext cx="576262" cy="1008063"/>
          </a:xfrm>
          <a:prstGeom prst="line">
            <a:avLst/>
          </a:prstGeom>
          <a:noFill/>
          <a:ln w="22225">
            <a:solidFill>
              <a:srgbClr val="9933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423" name="Freeform 111"/>
          <p:cNvSpPr>
            <a:spLocks/>
          </p:cNvSpPr>
          <p:nvPr/>
        </p:nvSpPr>
        <p:spPr bwMode="auto">
          <a:xfrm>
            <a:off x="3924300" y="1773238"/>
            <a:ext cx="2376488" cy="3024187"/>
          </a:xfrm>
          <a:custGeom>
            <a:avLst/>
            <a:gdLst>
              <a:gd name="T0" fmla="*/ 1295400 w 1497"/>
              <a:gd name="T1" fmla="*/ 3024187 h 1905"/>
              <a:gd name="T2" fmla="*/ 2160588 w 1497"/>
              <a:gd name="T3" fmla="*/ 1439862 h 1905"/>
              <a:gd name="T4" fmla="*/ 0 w 1497"/>
              <a:gd name="T5" fmla="*/ 0 h 1905"/>
              <a:gd name="T6" fmla="*/ 0 60000 65536"/>
              <a:gd name="T7" fmla="*/ 0 60000 65536"/>
              <a:gd name="T8" fmla="*/ 0 60000 65536"/>
              <a:gd name="T9" fmla="*/ 0 w 1497"/>
              <a:gd name="T10" fmla="*/ 0 h 1905"/>
              <a:gd name="T11" fmla="*/ 1497 w 1497"/>
              <a:gd name="T12" fmla="*/ 1905 h 190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97" h="1905">
                <a:moveTo>
                  <a:pt x="816" y="1905"/>
                </a:moveTo>
                <a:cubicBezTo>
                  <a:pt x="1156" y="1565"/>
                  <a:pt x="1497" y="1225"/>
                  <a:pt x="1361" y="907"/>
                </a:cubicBezTo>
                <a:cubicBezTo>
                  <a:pt x="1225" y="589"/>
                  <a:pt x="227" y="151"/>
                  <a:pt x="0" y="0"/>
                </a:cubicBezTo>
              </a:path>
            </a:pathLst>
          </a:custGeom>
          <a:noFill/>
          <a:ln w="15875">
            <a:solidFill>
              <a:srgbClr val="66FF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424" name="Line 112"/>
          <p:cNvSpPr>
            <a:spLocks noChangeShapeType="1"/>
          </p:cNvSpPr>
          <p:nvPr/>
        </p:nvSpPr>
        <p:spPr bwMode="auto">
          <a:xfrm flipV="1">
            <a:off x="4357688" y="5156200"/>
            <a:ext cx="0" cy="144463"/>
          </a:xfrm>
          <a:prstGeom prst="line">
            <a:avLst/>
          </a:prstGeom>
          <a:noFill/>
          <a:ln w="9525">
            <a:solidFill>
              <a:srgbClr val="66FF33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3425" name="Line 113"/>
          <p:cNvSpPr>
            <a:spLocks noChangeShapeType="1"/>
          </p:cNvSpPr>
          <p:nvPr/>
        </p:nvSpPr>
        <p:spPr bwMode="auto">
          <a:xfrm>
            <a:off x="4357688" y="5156200"/>
            <a:ext cx="142875" cy="0"/>
          </a:xfrm>
          <a:prstGeom prst="line">
            <a:avLst/>
          </a:prstGeom>
          <a:noFill/>
          <a:ln w="9525">
            <a:solidFill>
              <a:srgbClr val="66FF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426" name="Freeform 114"/>
          <p:cNvSpPr>
            <a:spLocks/>
          </p:cNvSpPr>
          <p:nvPr/>
        </p:nvSpPr>
        <p:spPr bwMode="auto">
          <a:xfrm>
            <a:off x="4427538" y="4005263"/>
            <a:ext cx="733425" cy="1152525"/>
          </a:xfrm>
          <a:custGeom>
            <a:avLst/>
            <a:gdLst>
              <a:gd name="T0" fmla="*/ 73025 w 462"/>
              <a:gd name="T1" fmla="*/ 1152525 h 726"/>
              <a:gd name="T2" fmla="*/ 720725 w 462"/>
              <a:gd name="T3" fmla="*/ 287338 h 726"/>
              <a:gd name="T4" fmla="*/ 0 w 462"/>
              <a:gd name="T5" fmla="*/ 0 h 726"/>
              <a:gd name="T6" fmla="*/ 0 60000 65536"/>
              <a:gd name="T7" fmla="*/ 0 60000 65536"/>
              <a:gd name="T8" fmla="*/ 0 60000 65536"/>
              <a:gd name="T9" fmla="*/ 0 w 462"/>
              <a:gd name="T10" fmla="*/ 0 h 726"/>
              <a:gd name="T11" fmla="*/ 462 w 462"/>
              <a:gd name="T12" fmla="*/ 726 h 7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62" h="726">
                <a:moveTo>
                  <a:pt x="46" y="726"/>
                </a:moveTo>
                <a:cubicBezTo>
                  <a:pt x="254" y="514"/>
                  <a:pt x="462" y="302"/>
                  <a:pt x="454" y="181"/>
                </a:cubicBezTo>
                <a:cubicBezTo>
                  <a:pt x="446" y="60"/>
                  <a:pt x="223" y="30"/>
                  <a:pt x="0" y="0"/>
                </a:cubicBezTo>
              </a:path>
            </a:pathLst>
          </a:custGeom>
          <a:noFill/>
          <a:ln w="15875">
            <a:solidFill>
              <a:srgbClr val="66FF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427" name="Oval 115"/>
          <p:cNvSpPr>
            <a:spLocks noChangeArrowheads="1"/>
          </p:cNvSpPr>
          <p:nvPr/>
        </p:nvSpPr>
        <p:spPr bwMode="auto">
          <a:xfrm>
            <a:off x="1979613" y="2565400"/>
            <a:ext cx="288925" cy="4318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428" name="Line 116"/>
          <p:cNvSpPr>
            <a:spLocks noChangeShapeType="1"/>
          </p:cNvSpPr>
          <p:nvPr/>
        </p:nvSpPr>
        <p:spPr bwMode="auto">
          <a:xfrm flipH="1">
            <a:off x="2124075" y="1990725"/>
            <a:ext cx="71438" cy="50165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429" name="Line 117"/>
          <p:cNvSpPr>
            <a:spLocks noChangeShapeType="1"/>
          </p:cNvSpPr>
          <p:nvPr/>
        </p:nvSpPr>
        <p:spPr bwMode="auto">
          <a:xfrm flipH="1">
            <a:off x="1331913" y="3068638"/>
            <a:ext cx="719137" cy="1584325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430" name="Line 118"/>
          <p:cNvSpPr>
            <a:spLocks noChangeShapeType="1"/>
          </p:cNvSpPr>
          <p:nvPr/>
        </p:nvSpPr>
        <p:spPr bwMode="auto">
          <a:xfrm flipH="1">
            <a:off x="2339975" y="2420938"/>
            <a:ext cx="792163" cy="287337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431" name="Freeform 119"/>
          <p:cNvSpPr>
            <a:spLocks/>
          </p:cNvSpPr>
          <p:nvPr/>
        </p:nvSpPr>
        <p:spPr bwMode="auto">
          <a:xfrm>
            <a:off x="3708400" y="5373688"/>
            <a:ext cx="2327275" cy="623887"/>
          </a:xfrm>
          <a:custGeom>
            <a:avLst/>
            <a:gdLst>
              <a:gd name="T0" fmla="*/ 0 w 1466"/>
              <a:gd name="T1" fmla="*/ 287337 h 393"/>
              <a:gd name="T2" fmla="*/ 1943100 w 1466"/>
              <a:gd name="T3" fmla="*/ 576262 h 393"/>
              <a:gd name="T4" fmla="*/ 2303463 w 1466"/>
              <a:gd name="T5" fmla="*/ 0 h 393"/>
              <a:gd name="T6" fmla="*/ 0 60000 65536"/>
              <a:gd name="T7" fmla="*/ 0 60000 65536"/>
              <a:gd name="T8" fmla="*/ 0 60000 65536"/>
              <a:gd name="T9" fmla="*/ 0 w 1466"/>
              <a:gd name="T10" fmla="*/ 0 h 393"/>
              <a:gd name="T11" fmla="*/ 1466 w 1466"/>
              <a:gd name="T12" fmla="*/ 393 h 39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66" h="393">
                <a:moveTo>
                  <a:pt x="0" y="181"/>
                </a:moveTo>
                <a:cubicBezTo>
                  <a:pt x="491" y="287"/>
                  <a:pt x="982" y="393"/>
                  <a:pt x="1224" y="363"/>
                </a:cubicBezTo>
                <a:cubicBezTo>
                  <a:pt x="1466" y="333"/>
                  <a:pt x="1413" y="60"/>
                  <a:pt x="1451" y="0"/>
                </a:cubicBezTo>
              </a:path>
            </a:pathLst>
          </a:custGeom>
          <a:noFill/>
          <a:ln w="15875">
            <a:solidFill>
              <a:srgbClr val="66FF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1236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7451725" y="5445125"/>
            <a:ext cx="215900" cy="2159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39" name="Rectangle 60"/>
          <p:cNvSpPr>
            <a:spLocks noChangeArrowheads="1"/>
          </p:cNvSpPr>
          <p:nvPr/>
        </p:nvSpPr>
        <p:spPr bwMode="auto">
          <a:xfrm>
            <a:off x="6588125" y="3284538"/>
            <a:ext cx="431800" cy="2159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40" name="Rectangle 61"/>
          <p:cNvSpPr>
            <a:spLocks noChangeArrowheads="1"/>
          </p:cNvSpPr>
          <p:nvPr/>
        </p:nvSpPr>
        <p:spPr bwMode="auto">
          <a:xfrm>
            <a:off x="6588125" y="3933825"/>
            <a:ext cx="431800" cy="2159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41" name="Rectangle 62"/>
          <p:cNvSpPr>
            <a:spLocks noChangeArrowheads="1"/>
          </p:cNvSpPr>
          <p:nvPr/>
        </p:nvSpPr>
        <p:spPr bwMode="auto">
          <a:xfrm>
            <a:off x="6588125" y="4697413"/>
            <a:ext cx="431800" cy="2159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42" name="Rectangle 64"/>
          <p:cNvSpPr>
            <a:spLocks noChangeArrowheads="1"/>
          </p:cNvSpPr>
          <p:nvPr/>
        </p:nvSpPr>
        <p:spPr bwMode="auto">
          <a:xfrm>
            <a:off x="7235825" y="3284538"/>
            <a:ext cx="431800" cy="2159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43" name="Rectangle 65"/>
          <p:cNvSpPr>
            <a:spLocks noChangeArrowheads="1"/>
          </p:cNvSpPr>
          <p:nvPr/>
        </p:nvSpPr>
        <p:spPr bwMode="auto">
          <a:xfrm>
            <a:off x="7235825" y="3933825"/>
            <a:ext cx="431800" cy="2159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44" name="Rectangle 66"/>
          <p:cNvSpPr>
            <a:spLocks noChangeArrowheads="1"/>
          </p:cNvSpPr>
          <p:nvPr/>
        </p:nvSpPr>
        <p:spPr bwMode="auto">
          <a:xfrm>
            <a:off x="7235825" y="4697413"/>
            <a:ext cx="431800" cy="2159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45" name="Line 67"/>
          <p:cNvSpPr>
            <a:spLocks noChangeShapeType="1"/>
          </p:cNvSpPr>
          <p:nvPr/>
        </p:nvSpPr>
        <p:spPr bwMode="auto">
          <a:xfrm flipV="1">
            <a:off x="7019925" y="3427413"/>
            <a:ext cx="215900" cy="1587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4346" name="Line 68"/>
          <p:cNvSpPr>
            <a:spLocks noChangeShapeType="1"/>
          </p:cNvSpPr>
          <p:nvPr/>
        </p:nvSpPr>
        <p:spPr bwMode="auto">
          <a:xfrm flipV="1">
            <a:off x="7019925" y="4075113"/>
            <a:ext cx="215900" cy="1587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4347" name="Line 69"/>
          <p:cNvSpPr>
            <a:spLocks noChangeShapeType="1"/>
          </p:cNvSpPr>
          <p:nvPr/>
        </p:nvSpPr>
        <p:spPr bwMode="auto">
          <a:xfrm flipV="1">
            <a:off x="7019925" y="4841875"/>
            <a:ext cx="360363" cy="0"/>
          </a:xfrm>
          <a:prstGeom prst="line">
            <a:avLst/>
          </a:prstGeom>
          <a:noFill/>
          <a:ln w="22225">
            <a:solidFill>
              <a:srgbClr val="9933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4348" name="Rectangle 70"/>
          <p:cNvSpPr>
            <a:spLocks noChangeArrowheads="1"/>
          </p:cNvSpPr>
          <p:nvPr/>
        </p:nvSpPr>
        <p:spPr bwMode="auto">
          <a:xfrm>
            <a:off x="6588125" y="5445125"/>
            <a:ext cx="431800" cy="2159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49" name="Rectangle 71"/>
          <p:cNvSpPr>
            <a:spLocks noChangeArrowheads="1"/>
          </p:cNvSpPr>
          <p:nvPr/>
        </p:nvSpPr>
        <p:spPr bwMode="auto">
          <a:xfrm>
            <a:off x="7235825" y="5445125"/>
            <a:ext cx="144463" cy="2159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50" name="Line 72"/>
          <p:cNvSpPr>
            <a:spLocks noChangeShapeType="1"/>
          </p:cNvSpPr>
          <p:nvPr/>
        </p:nvSpPr>
        <p:spPr bwMode="auto">
          <a:xfrm flipV="1">
            <a:off x="7019925" y="5589588"/>
            <a:ext cx="360363" cy="0"/>
          </a:xfrm>
          <a:prstGeom prst="line">
            <a:avLst/>
          </a:prstGeom>
          <a:noFill/>
          <a:ln w="22225">
            <a:solidFill>
              <a:srgbClr val="66FF33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4351" name="Rectangle 73"/>
          <p:cNvSpPr>
            <a:spLocks noChangeArrowheads="1"/>
          </p:cNvSpPr>
          <p:nvPr/>
        </p:nvSpPr>
        <p:spPr bwMode="auto">
          <a:xfrm>
            <a:off x="7380288" y="5445125"/>
            <a:ext cx="144462" cy="2159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52" name="Text Box 76"/>
          <p:cNvSpPr txBox="1">
            <a:spLocks noChangeArrowheads="1"/>
          </p:cNvSpPr>
          <p:nvPr/>
        </p:nvSpPr>
        <p:spPr bwMode="auto">
          <a:xfrm>
            <a:off x="7885113" y="3068638"/>
            <a:ext cx="10795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 dirty="0">
                <a:solidFill>
                  <a:srgbClr val="000000"/>
                </a:solidFill>
                <a:latin typeface="Calibri" pitchFamily="34" charset="0"/>
              </a:rPr>
              <a:t>Network of </a:t>
            </a:r>
            <a:r>
              <a:rPr lang="hu-HU" sz="1200" dirty="0" err="1" smtClean="0">
                <a:solidFill>
                  <a:srgbClr val="000000"/>
                </a:solidFill>
                <a:latin typeface="Calibri" pitchFamily="34" charset="0"/>
              </a:rPr>
              <a:t>signalling</a:t>
            </a:r>
            <a:r>
              <a:rPr lang="hu-HU" sz="1200" dirty="0" smtClean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hu-HU" sz="1200" dirty="0" err="1">
                <a:solidFill>
                  <a:srgbClr val="000000"/>
                </a:solidFill>
                <a:latin typeface="Calibri" pitchFamily="34" charset="0"/>
              </a:rPr>
              <a:t>pathways</a:t>
            </a:r>
            <a:endParaRPr lang="hu-HU" sz="12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4353" name="Text Box 77"/>
          <p:cNvSpPr txBox="1">
            <a:spLocks noChangeArrowheads="1"/>
          </p:cNvSpPr>
          <p:nvPr/>
        </p:nvSpPr>
        <p:spPr bwMode="auto">
          <a:xfrm>
            <a:off x="7885113" y="3716338"/>
            <a:ext cx="10795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Network of transcription factors</a:t>
            </a:r>
          </a:p>
        </p:txBody>
      </p:sp>
      <p:sp>
        <p:nvSpPr>
          <p:cNvPr id="14354" name="Text Box 78"/>
          <p:cNvSpPr txBox="1">
            <a:spLocks noChangeArrowheads="1"/>
          </p:cNvSpPr>
          <p:nvPr/>
        </p:nvSpPr>
        <p:spPr bwMode="auto">
          <a:xfrm>
            <a:off x="7885113" y="4406900"/>
            <a:ext cx="10795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Network of transcription factors’ binding sites</a:t>
            </a:r>
          </a:p>
        </p:txBody>
      </p:sp>
      <p:sp>
        <p:nvSpPr>
          <p:cNvPr id="14355" name="Text Box 79"/>
          <p:cNvSpPr txBox="1">
            <a:spLocks noChangeArrowheads="1"/>
          </p:cNvSpPr>
          <p:nvPr/>
        </p:nvSpPr>
        <p:spPr bwMode="auto">
          <a:xfrm>
            <a:off x="7885113" y="5229225"/>
            <a:ext cx="10795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Network of promoters and their transcripts</a:t>
            </a:r>
          </a:p>
        </p:txBody>
      </p:sp>
      <p:sp>
        <p:nvSpPr>
          <p:cNvPr id="14356" name="Rectangle 81"/>
          <p:cNvSpPr>
            <a:spLocks noChangeArrowheads="1"/>
          </p:cNvSpPr>
          <p:nvPr/>
        </p:nvSpPr>
        <p:spPr bwMode="auto">
          <a:xfrm>
            <a:off x="6588125" y="620713"/>
            <a:ext cx="431800" cy="2159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57" name="Rectangle 82"/>
          <p:cNvSpPr>
            <a:spLocks noChangeArrowheads="1"/>
          </p:cNvSpPr>
          <p:nvPr/>
        </p:nvSpPr>
        <p:spPr bwMode="auto">
          <a:xfrm>
            <a:off x="6588125" y="1079500"/>
            <a:ext cx="431800" cy="2159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58" name="Rectangle 83"/>
          <p:cNvSpPr>
            <a:spLocks noChangeArrowheads="1"/>
          </p:cNvSpPr>
          <p:nvPr/>
        </p:nvSpPr>
        <p:spPr bwMode="auto">
          <a:xfrm>
            <a:off x="6588125" y="1555750"/>
            <a:ext cx="431800" cy="2159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59" name="Text Box 84"/>
          <p:cNvSpPr txBox="1">
            <a:spLocks noChangeArrowheads="1"/>
          </p:cNvSpPr>
          <p:nvPr/>
        </p:nvSpPr>
        <p:spPr bwMode="auto">
          <a:xfrm>
            <a:off x="7164388" y="523875"/>
            <a:ext cx="1079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 dirty="0" err="1" smtClean="0">
                <a:solidFill>
                  <a:srgbClr val="000000"/>
                </a:solidFill>
                <a:latin typeface="Calibri" pitchFamily="34" charset="0"/>
              </a:rPr>
              <a:t>Signalling</a:t>
            </a:r>
            <a:r>
              <a:rPr lang="hu-HU" sz="1200" dirty="0" smtClean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hu-HU" sz="1200" dirty="0" err="1">
                <a:solidFill>
                  <a:srgbClr val="000000"/>
                </a:solidFill>
                <a:latin typeface="Calibri" pitchFamily="34" charset="0"/>
              </a:rPr>
              <a:t>elements</a:t>
            </a:r>
            <a:endParaRPr lang="hu-HU" sz="12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4360" name="Text Box 85"/>
          <p:cNvSpPr txBox="1">
            <a:spLocks noChangeArrowheads="1"/>
          </p:cNvSpPr>
          <p:nvPr/>
        </p:nvSpPr>
        <p:spPr bwMode="auto">
          <a:xfrm>
            <a:off x="7164388" y="981075"/>
            <a:ext cx="1079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Transcription factors</a:t>
            </a:r>
          </a:p>
        </p:txBody>
      </p:sp>
      <p:sp>
        <p:nvSpPr>
          <p:cNvPr id="14361" name="Text Box 86"/>
          <p:cNvSpPr txBox="1">
            <a:spLocks noChangeArrowheads="1"/>
          </p:cNvSpPr>
          <p:nvPr/>
        </p:nvSpPr>
        <p:spPr bwMode="auto">
          <a:xfrm>
            <a:off x="7164388" y="1570038"/>
            <a:ext cx="10795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Promoters</a:t>
            </a:r>
          </a:p>
        </p:txBody>
      </p:sp>
      <p:sp>
        <p:nvSpPr>
          <p:cNvPr id="14362" name="Line 88"/>
          <p:cNvSpPr>
            <a:spLocks noChangeShapeType="1"/>
          </p:cNvSpPr>
          <p:nvPr/>
        </p:nvSpPr>
        <p:spPr bwMode="auto">
          <a:xfrm>
            <a:off x="6300788" y="2636838"/>
            <a:ext cx="28432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4363" name="Text Box 89"/>
          <p:cNvSpPr txBox="1">
            <a:spLocks noChangeArrowheads="1"/>
          </p:cNvSpPr>
          <p:nvPr/>
        </p:nvSpPr>
        <p:spPr bwMode="auto">
          <a:xfrm>
            <a:off x="6877050" y="115888"/>
            <a:ext cx="13668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sz="1400" b="1">
                <a:solidFill>
                  <a:srgbClr val="000000"/>
                </a:solidFill>
                <a:latin typeface="Calibri" pitchFamily="34" charset="0"/>
              </a:rPr>
              <a:t>Legends:</a:t>
            </a:r>
          </a:p>
        </p:txBody>
      </p:sp>
      <p:sp>
        <p:nvSpPr>
          <p:cNvPr id="14364" name="Text Box 90"/>
          <p:cNvSpPr txBox="1">
            <a:spLocks noChangeArrowheads="1"/>
          </p:cNvSpPr>
          <p:nvPr/>
        </p:nvSpPr>
        <p:spPr bwMode="auto">
          <a:xfrm>
            <a:off x="6588125" y="2692400"/>
            <a:ext cx="21605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sz="1400" b="1">
                <a:solidFill>
                  <a:srgbClr val="000000"/>
                </a:solidFill>
                <a:latin typeface="Calibri" pitchFamily="34" charset="0"/>
              </a:rPr>
              <a:t>Types of networks:</a:t>
            </a:r>
          </a:p>
        </p:txBody>
      </p:sp>
      <p:sp>
        <p:nvSpPr>
          <p:cNvPr id="14365" name="Rectangle 91"/>
          <p:cNvSpPr>
            <a:spLocks noChangeArrowheads="1"/>
          </p:cNvSpPr>
          <p:nvPr/>
        </p:nvSpPr>
        <p:spPr bwMode="auto">
          <a:xfrm>
            <a:off x="6588125" y="2060575"/>
            <a:ext cx="431800" cy="2159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66" name="Text Box 92"/>
          <p:cNvSpPr txBox="1">
            <a:spLocks noChangeArrowheads="1"/>
          </p:cNvSpPr>
          <p:nvPr/>
        </p:nvSpPr>
        <p:spPr bwMode="auto">
          <a:xfrm>
            <a:off x="7164388" y="2060575"/>
            <a:ext cx="10795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miRNAs</a:t>
            </a:r>
          </a:p>
        </p:txBody>
      </p:sp>
      <p:sp>
        <p:nvSpPr>
          <p:cNvPr id="14367" name="Rectangle 93"/>
          <p:cNvSpPr>
            <a:spLocks noChangeArrowheads="1"/>
          </p:cNvSpPr>
          <p:nvPr/>
        </p:nvSpPr>
        <p:spPr bwMode="auto">
          <a:xfrm>
            <a:off x="6588125" y="6245225"/>
            <a:ext cx="431800" cy="2159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68" name="Line 94"/>
          <p:cNvSpPr>
            <a:spLocks noChangeShapeType="1"/>
          </p:cNvSpPr>
          <p:nvPr/>
        </p:nvSpPr>
        <p:spPr bwMode="auto">
          <a:xfrm flipV="1">
            <a:off x="7019925" y="6388100"/>
            <a:ext cx="215900" cy="1588"/>
          </a:xfrm>
          <a:prstGeom prst="line">
            <a:avLst/>
          </a:prstGeom>
          <a:noFill/>
          <a:ln w="22225">
            <a:solidFill>
              <a:srgbClr val="80008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4369" name="Text Box 95"/>
          <p:cNvSpPr txBox="1">
            <a:spLocks noChangeArrowheads="1"/>
          </p:cNvSpPr>
          <p:nvPr/>
        </p:nvSpPr>
        <p:spPr bwMode="auto">
          <a:xfrm>
            <a:off x="7885113" y="6029325"/>
            <a:ext cx="1079500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Network of miRNAs and transcripts</a:t>
            </a:r>
          </a:p>
        </p:txBody>
      </p:sp>
      <p:sp>
        <p:nvSpPr>
          <p:cNvPr id="14370" name="Rectangle 96"/>
          <p:cNvSpPr>
            <a:spLocks noChangeArrowheads="1"/>
          </p:cNvSpPr>
          <p:nvPr/>
        </p:nvSpPr>
        <p:spPr bwMode="auto">
          <a:xfrm>
            <a:off x="7451725" y="6237288"/>
            <a:ext cx="215900" cy="2159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71" name="Rectangle 97"/>
          <p:cNvSpPr>
            <a:spLocks noChangeArrowheads="1"/>
          </p:cNvSpPr>
          <p:nvPr/>
        </p:nvSpPr>
        <p:spPr bwMode="auto">
          <a:xfrm>
            <a:off x="7235825" y="6237288"/>
            <a:ext cx="144463" cy="2159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72" name="Rectangle 98"/>
          <p:cNvSpPr>
            <a:spLocks noChangeArrowheads="1"/>
          </p:cNvSpPr>
          <p:nvPr/>
        </p:nvSpPr>
        <p:spPr bwMode="auto">
          <a:xfrm>
            <a:off x="7380288" y="6237288"/>
            <a:ext cx="144462" cy="2159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0" name="Balra nyíl 119"/>
          <p:cNvSpPr/>
          <p:nvPr/>
        </p:nvSpPr>
        <p:spPr>
          <a:xfrm rot="1593795">
            <a:off x="1809238" y="2139737"/>
            <a:ext cx="4810756" cy="292035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121" name="Balra nyíl 120"/>
          <p:cNvSpPr/>
          <p:nvPr/>
        </p:nvSpPr>
        <p:spPr>
          <a:xfrm rot="1527075">
            <a:off x="1422906" y="2734747"/>
            <a:ext cx="5207834" cy="269309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122" name="Balra nyíl 121"/>
          <p:cNvSpPr/>
          <p:nvPr/>
        </p:nvSpPr>
        <p:spPr>
          <a:xfrm rot="1113129">
            <a:off x="1307944" y="3778123"/>
            <a:ext cx="5183671" cy="269309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123" name="Balra nyíl 122"/>
          <p:cNvSpPr/>
          <p:nvPr/>
        </p:nvSpPr>
        <p:spPr>
          <a:xfrm rot="193695">
            <a:off x="1545116" y="5397275"/>
            <a:ext cx="4953755" cy="269309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124" name="Balra nyíl 123"/>
          <p:cNvSpPr/>
          <p:nvPr/>
        </p:nvSpPr>
        <p:spPr>
          <a:xfrm>
            <a:off x="1566373" y="6328341"/>
            <a:ext cx="4882052" cy="269309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14378" name="Szövegdoboz 124"/>
          <p:cNvSpPr txBox="1">
            <a:spLocks noChangeArrowheads="1"/>
          </p:cNvSpPr>
          <p:nvPr/>
        </p:nvSpPr>
        <p:spPr bwMode="auto">
          <a:xfrm>
            <a:off x="179512" y="2060848"/>
            <a:ext cx="2087563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hu-HU" dirty="0">
                <a:solidFill>
                  <a:srgbClr val="C00000"/>
                </a:solidFill>
                <a:latin typeface="Calibri" pitchFamily="34" charset="0"/>
              </a:rPr>
              <a:t>ABS</a:t>
            </a:r>
          </a:p>
          <a:p>
            <a:pPr>
              <a:buFont typeface="Arial" pitchFamily="34" charset="0"/>
              <a:buChar char="•"/>
            </a:pPr>
            <a:r>
              <a:rPr lang="hu-HU" dirty="0">
                <a:solidFill>
                  <a:srgbClr val="C00000"/>
                </a:solidFill>
                <a:latin typeface="Calibri" pitchFamily="34" charset="0"/>
              </a:rPr>
              <a:t>TRED</a:t>
            </a:r>
          </a:p>
          <a:p>
            <a:pPr>
              <a:buFont typeface="Arial" pitchFamily="34" charset="0"/>
              <a:buChar char="•"/>
            </a:pPr>
            <a:r>
              <a:rPr lang="hu-HU" dirty="0" err="1">
                <a:solidFill>
                  <a:srgbClr val="C00000"/>
                </a:solidFill>
                <a:latin typeface="Calibri" pitchFamily="34" charset="0"/>
              </a:rPr>
              <a:t>RedFly</a:t>
            </a:r>
            <a:endParaRPr lang="hu-HU" dirty="0">
              <a:solidFill>
                <a:srgbClr val="C00000"/>
              </a:solidFill>
              <a:latin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hu-HU" dirty="0" err="1">
                <a:solidFill>
                  <a:srgbClr val="C00000"/>
                </a:solidFill>
                <a:latin typeface="Calibri" pitchFamily="34" charset="0"/>
              </a:rPr>
              <a:t>EdgeDB</a:t>
            </a:r>
            <a:endParaRPr lang="hu-HU" dirty="0">
              <a:solidFill>
                <a:srgbClr val="C00000"/>
              </a:solidFill>
              <a:latin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hu-HU" dirty="0">
                <a:solidFill>
                  <a:srgbClr val="C00000"/>
                </a:solidFill>
                <a:latin typeface="Calibri" pitchFamily="34" charset="0"/>
              </a:rPr>
              <a:t>JASPAR</a:t>
            </a:r>
          </a:p>
          <a:p>
            <a:pPr>
              <a:buFont typeface="Arial" pitchFamily="34" charset="0"/>
              <a:buChar char="•"/>
            </a:pPr>
            <a:r>
              <a:rPr lang="hu-HU" dirty="0" err="1" smtClean="0">
                <a:solidFill>
                  <a:srgbClr val="C00000"/>
                </a:solidFill>
                <a:latin typeface="Calibri" pitchFamily="34" charset="0"/>
              </a:rPr>
              <a:t>TFe</a:t>
            </a:r>
            <a:endParaRPr lang="hu-HU" dirty="0" smtClean="0">
              <a:solidFill>
                <a:srgbClr val="C00000"/>
              </a:solidFill>
              <a:latin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hu-HU" dirty="0" err="1" smtClean="0">
                <a:solidFill>
                  <a:srgbClr val="C00000"/>
                </a:solidFill>
                <a:latin typeface="Calibri" pitchFamily="34" charset="0"/>
              </a:rPr>
              <a:t>HTRIdb</a:t>
            </a:r>
            <a:endParaRPr lang="hu-HU" dirty="0" smtClean="0">
              <a:solidFill>
                <a:srgbClr val="C00000"/>
              </a:solidFill>
              <a:latin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hu-HU" dirty="0">
                <a:solidFill>
                  <a:srgbClr val="C00000"/>
                </a:solidFill>
                <a:latin typeface="Calibri" pitchFamily="34" charset="0"/>
              </a:rPr>
              <a:t>ENCODE</a:t>
            </a:r>
          </a:p>
          <a:p>
            <a:pPr>
              <a:buFont typeface="Arial" pitchFamily="34" charset="0"/>
              <a:buChar char="•"/>
            </a:pPr>
            <a:endParaRPr lang="hu-HU" dirty="0">
              <a:solidFill>
                <a:srgbClr val="C00000"/>
              </a:solidFill>
              <a:latin typeface="Calibri" pitchFamily="34" charset="0"/>
            </a:endParaRPr>
          </a:p>
          <a:p>
            <a:pPr>
              <a:buFont typeface="Arial" pitchFamily="34" charset="0"/>
              <a:buChar char="•"/>
            </a:pPr>
            <a:endParaRPr lang="hu-HU" dirty="0">
              <a:solidFill>
                <a:srgbClr val="C00000"/>
              </a:solidFill>
              <a:latin typeface="Calibri" pitchFamily="34" charset="0"/>
            </a:endParaRPr>
          </a:p>
        </p:txBody>
      </p:sp>
      <p:sp>
        <p:nvSpPr>
          <p:cNvPr id="14379" name="Téglalap 127"/>
          <p:cNvSpPr>
            <a:spLocks noChangeArrowheads="1"/>
          </p:cNvSpPr>
          <p:nvPr/>
        </p:nvSpPr>
        <p:spPr bwMode="auto">
          <a:xfrm>
            <a:off x="179388" y="4509120"/>
            <a:ext cx="128381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hu-HU" dirty="0" err="1">
                <a:solidFill>
                  <a:srgbClr val="C00000"/>
                </a:solidFill>
                <a:latin typeface="Calibri" pitchFamily="34" charset="0"/>
              </a:rPr>
              <a:t>MPromDB</a:t>
            </a:r>
            <a:r>
              <a:rPr lang="hu-HU" dirty="0">
                <a:solidFill>
                  <a:srgbClr val="C00000"/>
                </a:solidFill>
                <a:latin typeface="Calibri" pitchFamily="34" charset="0"/>
              </a:rPr>
              <a:t> </a:t>
            </a:r>
          </a:p>
          <a:p>
            <a:pPr>
              <a:buFont typeface="Arial" pitchFamily="34" charset="0"/>
              <a:buChar char="•"/>
            </a:pPr>
            <a:r>
              <a:rPr lang="hu-HU" dirty="0" err="1">
                <a:solidFill>
                  <a:srgbClr val="C00000"/>
                </a:solidFill>
                <a:latin typeface="Calibri" pitchFamily="34" charset="0"/>
              </a:rPr>
              <a:t>miRGen</a:t>
            </a:r>
            <a:endParaRPr lang="hu-HU" dirty="0">
              <a:solidFill>
                <a:srgbClr val="C00000"/>
              </a:solidFill>
              <a:latin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hu-HU" dirty="0" err="1" smtClean="0">
                <a:solidFill>
                  <a:srgbClr val="C00000"/>
                </a:solidFill>
                <a:latin typeface="Calibri" pitchFamily="34" charset="0"/>
              </a:rPr>
              <a:t>PutMir</a:t>
            </a:r>
            <a:endParaRPr lang="hu-HU" dirty="0" smtClean="0">
              <a:solidFill>
                <a:srgbClr val="C00000"/>
              </a:solidFill>
              <a:latin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hu-HU" dirty="0" err="1" smtClean="0">
                <a:solidFill>
                  <a:srgbClr val="C00000"/>
                </a:solidFill>
                <a:latin typeface="Calibri" pitchFamily="34" charset="0"/>
              </a:rPr>
              <a:t>TransMir</a:t>
            </a:r>
            <a:endParaRPr lang="hu-HU" dirty="0">
              <a:solidFill>
                <a:srgbClr val="C00000"/>
              </a:solidFill>
              <a:latin typeface="Calibri" pitchFamily="34" charset="0"/>
            </a:endParaRPr>
          </a:p>
        </p:txBody>
      </p:sp>
      <p:sp>
        <p:nvSpPr>
          <p:cNvPr id="14380" name="Téglalap 129"/>
          <p:cNvSpPr>
            <a:spLocks noChangeArrowheads="1"/>
          </p:cNvSpPr>
          <p:nvPr/>
        </p:nvSpPr>
        <p:spPr bwMode="auto">
          <a:xfrm>
            <a:off x="179388" y="5877545"/>
            <a:ext cx="1244764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hu-HU" dirty="0" err="1">
                <a:solidFill>
                  <a:srgbClr val="C00000"/>
                </a:solidFill>
                <a:latin typeface="Calibri" pitchFamily="34" charset="0"/>
              </a:rPr>
              <a:t>miRecords</a:t>
            </a:r>
            <a:endParaRPr lang="hu-HU" dirty="0">
              <a:solidFill>
                <a:srgbClr val="C00000"/>
              </a:solidFill>
              <a:latin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hu-HU" dirty="0" err="1" smtClean="0">
                <a:solidFill>
                  <a:srgbClr val="C00000"/>
                </a:solidFill>
                <a:latin typeface="Calibri" pitchFamily="34" charset="0"/>
              </a:rPr>
              <a:t>TarBase</a:t>
            </a:r>
            <a:endParaRPr lang="hu-HU" dirty="0" smtClean="0">
              <a:solidFill>
                <a:srgbClr val="C00000"/>
              </a:solidFill>
              <a:latin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hu-HU" dirty="0" smtClean="0">
                <a:solidFill>
                  <a:srgbClr val="C00000"/>
                </a:solidFill>
                <a:latin typeface="Calibri" pitchFamily="34" charset="0"/>
              </a:rPr>
              <a:t>ENCODE</a:t>
            </a:r>
            <a:endParaRPr lang="hu-HU" dirty="0">
              <a:solidFill>
                <a:srgbClr val="C00000"/>
              </a:solidFill>
              <a:latin typeface="Calibri" pitchFamily="34" charset="0"/>
            </a:endParaRPr>
          </a:p>
        </p:txBody>
      </p:sp>
      <p:sp>
        <p:nvSpPr>
          <p:cNvPr id="132" name="Téglalap 131"/>
          <p:cNvSpPr/>
          <p:nvPr/>
        </p:nvSpPr>
        <p:spPr>
          <a:xfrm>
            <a:off x="4788024" y="1846263"/>
            <a:ext cx="11778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hu-HU" dirty="0" err="1">
                <a:solidFill>
                  <a:schemeClr val="accent6"/>
                </a:solidFill>
                <a:latin typeface="+mn-lt"/>
                <a:cs typeface="+mn-cs"/>
              </a:rPr>
              <a:t>miRBase</a:t>
            </a:r>
            <a:endParaRPr lang="hu-HU" dirty="0">
              <a:solidFill>
                <a:schemeClr val="accent6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hu-HU" dirty="0" err="1">
                <a:solidFill>
                  <a:schemeClr val="accent6"/>
                </a:solidFill>
                <a:latin typeface="+mn-lt"/>
                <a:cs typeface="+mn-cs"/>
              </a:rPr>
              <a:t>miROrtho</a:t>
            </a:r>
            <a:endParaRPr lang="hu-HU" dirty="0">
              <a:solidFill>
                <a:schemeClr val="accent6"/>
              </a:solidFill>
              <a:latin typeface="+mn-lt"/>
              <a:cs typeface="+mn-cs"/>
            </a:endParaRPr>
          </a:p>
        </p:txBody>
      </p:sp>
      <p:sp>
        <p:nvSpPr>
          <p:cNvPr id="133" name="Téglalap 132"/>
          <p:cNvSpPr/>
          <p:nvPr/>
        </p:nvSpPr>
        <p:spPr>
          <a:xfrm>
            <a:off x="4788024" y="1547500"/>
            <a:ext cx="1230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hu-HU" dirty="0" err="1">
                <a:solidFill>
                  <a:schemeClr val="accent6"/>
                </a:solidFill>
                <a:latin typeface="+mn-lt"/>
                <a:cs typeface="+mn-cs"/>
              </a:rPr>
              <a:t>MPromDB</a:t>
            </a:r>
            <a:endParaRPr lang="hu-HU" dirty="0">
              <a:solidFill>
                <a:schemeClr val="accent6"/>
              </a:solidFill>
              <a:latin typeface="+mn-lt"/>
              <a:cs typeface="+mn-cs"/>
            </a:endParaRPr>
          </a:p>
        </p:txBody>
      </p:sp>
      <p:sp>
        <p:nvSpPr>
          <p:cNvPr id="14383" name="Téglalap 133"/>
          <p:cNvSpPr>
            <a:spLocks noChangeArrowheads="1"/>
          </p:cNvSpPr>
          <p:nvPr/>
        </p:nvSpPr>
        <p:spPr bwMode="auto">
          <a:xfrm>
            <a:off x="179512" y="1484784"/>
            <a:ext cx="10926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hu-HU" dirty="0">
                <a:solidFill>
                  <a:srgbClr val="C00000"/>
                </a:solidFill>
                <a:latin typeface="Calibri" pitchFamily="34" charset="0"/>
              </a:rPr>
              <a:t>Fantom4</a:t>
            </a:r>
          </a:p>
        </p:txBody>
      </p:sp>
      <p:sp>
        <p:nvSpPr>
          <p:cNvPr id="14384" name="Téglalap 134"/>
          <p:cNvSpPr>
            <a:spLocks noChangeArrowheads="1"/>
          </p:cNvSpPr>
          <p:nvPr/>
        </p:nvSpPr>
        <p:spPr bwMode="auto">
          <a:xfrm>
            <a:off x="179512" y="115888"/>
            <a:ext cx="194893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hu-HU" dirty="0" err="1" smtClean="0">
                <a:solidFill>
                  <a:srgbClr val="000000"/>
                </a:solidFill>
                <a:latin typeface="Calibri" pitchFamily="34" charset="0"/>
              </a:rPr>
              <a:t>Reactome</a:t>
            </a:r>
            <a:endParaRPr lang="hu-HU" dirty="0">
              <a:solidFill>
                <a:srgbClr val="000000"/>
              </a:solidFill>
              <a:latin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hu-HU" dirty="0" smtClean="0">
                <a:solidFill>
                  <a:srgbClr val="000000"/>
                </a:solidFill>
                <a:latin typeface="Calibri" pitchFamily="34" charset="0"/>
              </a:rPr>
              <a:t>SignaLink</a:t>
            </a:r>
          </a:p>
          <a:p>
            <a:pPr>
              <a:buFont typeface="Arial" pitchFamily="34" charset="0"/>
              <a:buChar char="•"/>
            </a:pPr>
            <a:r>
              <a:rPr lang="hu-HU" dirty="0" err="1" smtClean="0">
                <a:solidFill>
                  <a:srgbClr val="000000"/>
                </a:solidFill>
                <a:latin typeface="Calibri" pitchFamily="34" charset="0"/>
              </a:rPr>
              <a:t>ConsensusPathDB</a:t>
            </a:r>
            <a:endParaRPr lang="hu-HU" dirty="0">
              <a:solidFill>
                <a:srgbClr val="000000"/>
              </a:solidFill>
              <a:latin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hu-HU" dirty="0">
                <a:solidFill>
                  <a:srgbClr val="000000"/>
                </a:solidFill>
                <a:latin typeface="Calibri" pitchFamily="34" charset="0"/>
              </a:rPr>
              <a:t>…</a:t>
            </a:r>
          </a:p>
        </p:txBody>
      </p:sp>
      <p:sp>
        <p:nvSpPr>
          <p:cNvPr id="136" name="Téglalap 135"/>
          <p:cNvSpPr/>
          <p:nvPr/>
        </p:nvSpPr>
        <p:spPr>
          <a:xfrm>
            <a:off x="3635896" y="672827"/>
            <a:ext cx="25204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hu-HU" dirty="0">
                <a:solidFill>
                  <a:schemeClr val="accent6"/>
                </a:solidFill>
                <a:latin typeface="+mn-lt"/>
                <a:cs typeface="+mn-cs"/>
              </a:rPr>
              <a:t>wTF2.1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hu-HU" dirty="0" err="1">
                <a:solidFill>
                  <a:schemeClr val="accent6"/>
                </a:solidFill>
                <a:latin typeface="+mn-lt"/>
                <a:cs typeface="+mn-cs"/>
              </a:rPr>
              <a:t>FlyTF</a:t>
            </a:r>
            <a:endParaRPr lang="hu-HU" dirty="0">
              <a:solidFill>
                <a:schemeClr val="accent6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accent6"/>
                </a:solidFill>
                <a:latin typeface="+mn-lt"/>
                <a:cs typeface="+mn-cs"/>
              </a:rPr>
              <a:t>A census of human</a:t>
            </a:r>
            <a:r>
              <a:rPr lang="hu-HU" dirty="0">
                <a:solidFill>
                  <a:schemeClr val="accent6"/>
                </a:solidFill>
                <a:latin typeface="+mn-lt"/>
                <a:cs typeface="+mn-cs"/>
              </a:rPr>
              <a:t> </a:t>
            </a:r>
            <a:r>
              <a:rPr lang="hu-HU" dirty="0" err="1">
                <a:solidFill>
                  <a:schemeClr val="accent6"/>
                </a:solidFill>
                <a:latin typeface="+mn-lt"/>
                <a:cs typeface="+mn-cs"/>
              </a:rPr>
              <a:t>TFs</a:t>
            </a:r>
            <a:endParaRPr lang="hu-HU" dirty="0">
              <a:solidFill>
                <a:schemeClr val="accent6"/>
              </a:solidFill>
              <a:latin typeface="+mn-lt"/>
              <a:cs typeface="+mn-cs"/>
            </a:endParaRPr>
          </a:p>
        </p:txBody>
      </p:sp>
      <p:sp>
        <p:nvSpPr>
          <p:cNvPr id="137" name="Balra nyíl 136"/>
          <p:cNvSpPr/>
          <p:nvPr/>
        </p:nvSpPr>
        <p:spPr>
          <a:xfrm>
            <a:off x="6084888" y="2060575"/>
            <a:ext cx="431800" cy="215900"/>
          </a:xfrm>
          <a:prstGeom prst="lef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138" name="Balra nyíl 137"/>
          <p:cNvSpPr/>
          <p:nvPr/>
        </p:nvSpPr>
        <p:spPr>
          <a:xfrm>
            <a:off x="6084888" y="1557338"/>
            <a:ext cx="431800" cy="215900"/>
          </a:xfrm>
          <a:prstGeom prst="lef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139" name="Balra nyíl 138"/>
          <p:cNvSpPr/>
          <p:nvPr/>
        </p:nvSpPr>
        <p:spPr>
          <a:xfrm>
            <a:off x="6084888" y="1052513"/>
            <a:ext cx="431800" cy="215900"/>
          </a:xfrm>
          <a:prstGeom prst="lef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140" name="Balra nyíl 139"/>
          <p:cNvSpPr/>
          <p:nvPr/>
        </p:nvSpPr>
        <p:spPr>
          <a:xfrm>
            <a:off x="2267744" y="547414"/>
            <a:ext cx="4248944" cy="215999"/>
          </a:xfrm>
          <a:prstGeom prst="lef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14390" name="Szövegdoboz 140"/>
          <p:cNvSpPr txBox="1">
            <a:spLocks noChangeArrowheads="1"/>
          </p:cNvSpPr>
          <p:nvPr/>
        </p:nvSpPr>
        <p:spPr bwMode="auto">
          <a:xfrm rot="799774">
            <a:off x="2179638" y="4227517"/>
            <a:ext cx="3240087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hu-HU" sz="2800" b="1" dirty="0" err="1">
                <a:solidFill>
                  <a:srgbClr val="C00000"/>
                </a:solidFill>
                <a:latin typeface="Calibri" pitchFamily="34" charset="0"/>
              </a:rPr>
              <a:t>Interaction</a:t>
            </a:r>
            <a:r>
              <a:rPr lang="hu-HU" sz="2800" b="1" dirty="0">
                <a:solidFill>
                  <a:srgbClr val="C00000"/>
                </a:solidFill>
                <a:latin typeface="Calibri" pitchFamily="34" charset="0"/>
              </a:rPr>
              <a:t> </a:t>
            </a:r>
            <a:r>
              <a:rPr lang="hu-HU" sz="2800" b="1" dirty="0" err="1">
                <a:solidFill>
                  <a:srgbClr val="C00000"/>
                </a:solidFill>
                <a:latin typeface="Calibri" pitchFamily="34" charset="0"/>
              </a:rPr>
              <a:t>data</a:t>
            </a:r>
            <a:endParaRPr lang="hu-HU" sz="2800" b="1" dirty="0">
              <a:solidFill>
                <a:srgbClr val="C00000"/>
              </a:solidFill>
              <a:latin typeface="Calibri" pitchFamily="34" charset="0"/>
            </a:endParaRPr>
          </a:p>
        </p:txBody>
      </p:sp>
      <p:sp>
        <p:nvSpPr>
          <p:cNvPr id="142" name="Szövegdoboz 141"/>
          <p:cNvSpPr txBox="1"/>
          <p:nvPr/>
        </p:nvSpPr>
        <p:spPr>
          <a:xfrm>
            <a:off x="3348038" y="188640"/>
            <a:ext cx="3240087" cy="4302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200" b="1" dirty="0" err="1">
                <a:solidFill>
                  <a:schemeClr val="accent6"/>
                </a:solidFill>
                <a:latin typeface="+mn-lt"/>
                <a:cs typeface="+mn-cs"/>
              </a:rPr>
              <a:t>Component</a:t>
            </a:r>
            <a:r>
              <a:rPr lang="hu-HU" sz="2200" b="1" dirty="0">
                <a:solidFill>
                  <a:schemeClr val="accent6"/>
                </a:solidFill>
                <a:latin typeface="+mn-lt"/>
                <a:cs typeface="+mn-cs"/>
              </a:rPr>
              <a:t> </a:t>
            </a:r>
            <a:r>
              <a:rPr lang="hu-HU" sz="2200" b="1" dirty="0" err="1">
                <a:solidFill>
                  <a:schemeClr val="accent6"/>
                </a:solidFill>
                <a:latin typeface="+mn-lt"/>
                <a:cs typeface="+mn-cs"/>
              </a:rPr>
              <a:t>data</a:t>
            </a:r>
            <a:endParaRPr lang="hu-HU" sz="2200" b="1" dirty="0">
              <a:solidFill>
                <a:schemeClr val="accent6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79204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2357" y="1235893"/>
            <a:ext cx="7930083" cy="4785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zövegdoboz 4"/>
          <p:cNvSpPr txBox="1"/>
          <p:nvPr/>
        </p:nvSpPr>
        <p:spPr>
          <a:xfrm>
            <a:off x="0" y="6516052"/>
            <a:ext cx="914400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hu-HU" i="1" dirty="0" err="1" smtClean="0"/>
              <a:t>Trends</a:t>
            </a:r>
            <a:r>
              <a:rPr lang="hu-HU" i="1" dirty="0" smtClean="0"/>
              <a:t> </a:t>
            </a:r>
            <a:r>
              <a:rPr lang="hu-HU" i="1" dirty="0" err="1"/>
              <a:t>Biochem</a:t>
            </a:r>
            <a:r>
              <a:rPr lang="hu-HU" i="1" dirty="0"/>
              <a:t> </a:t>
            </a:r>
            <a:r>
              <a:rPr lang="hu-HU" i="1" dirty="0" err="1" smtClean="0"/>
              <a:t>Sci</a:t>
            </a:r>
            <a:r>
              <a:rPr lang="hu-HU" i="1" dirty="0" smtClean="0"/>
              <a:t>,</a:t>
            </a:r>
            <a:r>
              <a:rPr lang="hu-HU" dirty="0" smtClean="0"/>
              <a:t> </a:t>
            </a:r>
            <a:r>
              <a:rPr lang="hu-HU" b="1" dirty="0"/>
              <a:t>32</a:t>
            </a:r>
            <a:r>
              <a:rPr lang="hu-HU" dirty="0"/>
              <a:t>: </a:t>
            </a:r>
            <a:r>
              <a:rPr lang="hu-HU" dirty="0" smtClean="0"/>
              <a:t>320–331 (2007)</a:t>
            </a:r>
            <a:endParaRPr lang="hu-HU" dirty="0"/>
          </a:p>
        </p:txBody>
      </p:sp>
      <p:sp>
        <p:nvSpPr>
          <p:cNvPr id="6" name="Cím 2"/>
          <p:cNvSpPr txBox="1">
            <a:spLocks/>
          </p:cNvSpPr>
          <p:nvPr/>
        </p:nvSpPr>
        <p:spPr>
          <a:xfrm>
            <a:off x="0" y="72008"/>
            <a:ext cx="9144000" cy="692696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3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Embedding</a:t>
            </a:r>
            <a:r>
              <a:rPr kumimoji="0" lang="hu-HU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 </a:t>
            </a:r>
            <a:r>
              <a:rPr kumimoji="0" lang="hu-HU" sz="3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pathways</a:t>
            </a:r>
            <a:r>
              <a:rPr kumimoji="0" lang="hu-HU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 </a:t>
            </a:r>
            <a:r>
              <a:rPr kumimoji="0" lang="hu-HU" sz="3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into</a:t>
            </a:r>
            <a:r>
              <a:rPr kumimoji="0" lang="hu-HU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 </a:t>
            </a:r>
            <a:r>
              <a:rPr kumimoji="0" lang="hu-HU" sz="3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interaction</a:t>
            </a:r>
            <a:r>
              <a:rPr kumimoji="0" lang="hu-HU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 </a:t>
            </a:r>
            <a:r>
              <a:rPr kumimoji="0" lang="hu-HU" sz="3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networks</a:t>
            </a:r>
            <a:endParaRPr kumimoji="0" lang="hu-HU" sz="3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tantia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4713989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rtalom helye 5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544616"/>
          </a:xfrm>
        </p:spPr>
        <p:txBody>
          <a:bodyPr>
            <a:normAutofit/>
          </a:bodyPr>
          <a:lstStyle/>
          <a:p>
            <a:r>
              <a:rPr lang="en-US" b="1" dirty="0"/>
              <a:t>From pathways to networks </a:t>
            </a:r>
          </a:p>
          <a:p>
            <a:pPr lvl="1"/>
            <a:r>
              <a:rPr lang="en-US" dirty="0"/>
              <a:t>V</a:t>
            </a:r>
            <a:r>
              <a:rPr lang="en-US" dirty="0" smtClean="0"/>
              <a:t>isualization </a:t>
            </a:r>
            <a:r>
              <a:rPr lang="en-US" dirty="0"/>
              <a:t>challenges and </a:t>
            </a:r>
            <a:r>
              <a:rPr lang="en-US" dirty="0" smtClean="0"/>
              <a:t>solutions</a:t>
            </a:r>
            <a:endParaRPr lang="hu-HU" dirty="0" smtClean="0"/>
          </a:p>
          <a:p>
            <a:endParaRPr lang="en-GB" b="1" dirty="0" smtClean="0"/>
          </a:p>
          <a:p>
            <a:r>
              <a:rPr lang="en-GB" b="1" dirty="0" smtClean="0"/>
              <a:t>Extending pathways</a:t>
            </a:r>
          </a:p>
          <a:p>
            <a:pPr lvl="1"/>
            <a:r>
              <a:rPr lang="en-GB" dirty="0" smtClean="0"/>
              <a:t>Data integration</a:t>
            </a:r>
          </a:p>
          <a:p>
            <a:pPr lvl="1"/>
            <a:r>
              <a:rPr lang="en-GB" dirty="0" smtClean="0"/>
              <a:t>Power of prediction</a:t>
            </a:r>
            <a:endParaRPr lang="en-GB" i="1" dirty="0" smtClean="0"/>
          </a:p>
          <a:p>
            <a:pPr lvl="1"/>
            <a:endParaRPr lang="en-GB" b="1" i="1" dirty="0" smtClean="0"/>
          </a:p>
          <a:p>
            <a:r>
              <a:rPr lang="en-GB" b="1" dirty="0" smtClean="0"/>
              <a:t>Use cases for data integration</a:t>
            </a:r>
          </a:p>
          <a:p>
            <a:pPr lvl="1"/>
            <a:r>
              <a:rPr lang="en-GB" dirty="0" err="1" smtClean="0"/>
              <a:t>SignaLink</a:t>
            </a:r>
            <a:r>
              <a:rPr lang="en-GB" dirty="0" smtClean="0"/>
              <a:t> 2</a:t>
            </a:r>
          </a:p>
          <a:p>
            <a:pPr lvl="1"/>
            <a:r>
              <a:rPr lang="en-GB" i="1" dirty="0" smtClean="0"/>
              <a:t>Salmonella</a:t>
            </a:r>
            <a:r>
              <a:rPr lang="en-GB" dirty="0" smtClean="0"/>
              <a:t>-autophagy</a:t>
            </a:r>
            <a:endParaRPr lang="hu-HU" dirty="0"/>
          </a:p>
        </p:txBody>
      </p:sp>
      <p:sp>
        <p:nvSpPr>
          <p:cNvPr id="4" name="Cím 2"/>
          <p:cNvSpPr>
            <a:spLocks noGrp="1"/>
          </p:cNvSpPr>
          <p:nvPr>
            <p:ph type="title"/>
          </p:nvPr>
        </p:nvSpPr>
        <p:spPr>
          <a:xfrm>
            <a:off x="395536" y="-99392"/>
            <a:ext cx="8229600" cy="836712"/>
          </a:xfrm>
        </p:spPr>
        <p:txBody>
          <a:bodyPr>
            <a:normAutofit/>
          </a:bodyPr>
          <a:lstStyle/>
          <a:p>
            <a:r>
              <a:rPr lang="en-GB" sz="4000" smtClean="0">
                <a:solidFill>
                  <a:schemeClr val="bg1"/>
                </a:solidFill>
                <a:latin typeface="Constantia" pitchFamily="18" charset="0"/>
              </a:rPr>
              <a:t>Thematics</a:t>
            </a:r>
            <a:endParaRPr lang="en-GB" sz="4000">
              <a:solidFill>
                <a:schemeClr val="bg1"/>
              </a:solidFill>
              <a:latin typeface="Constant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4864"/>
            <a:ext cx="8229600" cy="39212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 smtClean="0"/>
              <a:t>Where can I find PPIs to connect with my pathway?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59581275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ím 5"/>
          <p:cNvSpPr>
            <a:spLocks noGrp="1"/>
          </p:cNvSpPr>
          <p:nvPr>
            <p:ph type="ctrTitle"/>
          </p:nvPr>
        </p:nvSpPr>
        <p:spPr>
          <a:xfrm>
            <a:off x="215516" y="3789040"/>
            <a:ext cx="8712968" cy="2406129"/>
          </a:xfrm>
        </p:spPr>
        <p:txBody>
          <a:bodyPr>
            <a:normAutofit fontScale="90000"/>
          </a:bodyPr>
          <a:lstStyle/>
          <a:p>
            <a:r>
              <a:rPr lang="hu-HU" sz="5300" b="1" dirty="0" smtClean="0">
                <a:solidFill>
                  <a:schemeClr val="bg1"/>
                </a:solidFill>
              </a:rPr>
              <a:t>The </a:t>
            </a:r>
            <a:r>
              <a:rPr lang="hu-HU" sz="5300" b="1" dirty="0" err="1" smtClean="0">
                <a:solidFill>
                  <a:schemeClr val="bg1"/>
                </a:solidFill>
              </a:rPr>
              <a:t>power</a:t>
            </a:r>
            <a:r>
              <a:rPr lang="hu-HU" sz="5300" b="1" dirty="0" smtClean="0">
                <a:solidFill>
                  <a:schemeClr val="bg1"/>
                </a:solidFill>
              </a:rPr>
              <a:t> of </a:t>
            </a:r>
            <a:r>
              <a:rPr lang="hu-HU" sz="5300" b="1" dirty="0" err="1" smtClean="0">
                <a:solidFill>
                  <a:schemeClr val="bg1"/>
                </a:solidFill>
              </a:rPr>
              <a:t>prediction</a:t>
            </a:r>
            <a:r>
              <a:rPr lang="en-US" sz="5300" b="1" dirty="0" smtClean="0">
                <a:solidFill>
                  <a:schemeClr val="bg1"/>
                </a:solidFill>
              </a:rPr>
              <a:t> </a:t>
            </a:r>
            <a:r>
              <a:rPr lang="en-US" sz="5300" b="1" dirty="0">
                <a:solidFill>
                  <a:schemeClr val="bg1"/>
                </a:solidFill>
              </a:rPr>
              <a:t/>
            </a:r>
            <a:br>
              <a:rPr lang="en-US" sz="5300" b="1" dirty="0">
                <a:solidFill>
                  <a:schemeClr val="bg1"/>
                </a:solidFill>
              </a:rPr>
            </a:br>
            <a:r>
              <a:rPr lang="en-US" sz="4000" dirty="0" smtClean="0">
                <a:solidFill>
                  <a:schemeClr val="bg1"/>
                </a:solidFill>
              </a:rPr>
              <a:t>Applying </a:t>
            </a:r>
            <a:r>
              <a:rPr lang="en-GB" sz="4000" dirty="0" smtClean="0">
                <a:solidFill>
                  <a:schemeClr val="bg1"/>
                </a:solidFill>
              </a:rPr>
              <a:t>sequence and structural information </a:t>
            </a:r>
            <a:r>
              <a:rPr lang="hu-HU" sz="4000" dirty="0" smtClean="0">
                <a:solidFill>
                  <a:schemeClr val="bg1"/>
                </a:solidFill>
              </a:rPr>
              <a:t/>
            </a:r>
            <a:br>
              <a:rPr lang="hu-HU" sz="4000" dirty="0" smtClean="0">
                <a:solidFill>
                  <a:schemeClr val="bg1"/>
                </a:solidFill>
              </a:rPr>
            </a:br>
            <a:r>
              <a:rPr lang="en-US" sz="4000" dirty="0" smtClean="0">
                <a:solidFill>
                  <a:schemeClr val="bg1"/>
                </a:solidFill>
              </a:rPr>
              <a:t>to </a:t>
            </a:r>
            <a:r>
              <a:rPr lang="en-US" sz="4000" dirty="0">
                <a:solidFill>
                  <a:schemeClr val="bg1"/>
                </a:solidFill>
              </a:rPr>
              <a:t>predict novel functions / </a:t>
            </a:r>
            <a:r>
              <a:rPr lang="en-US" sz="4000" dirty="0" smtClean="0">
                <a:solidFill>
                  <a:schemeClr val="bg1"/>
                </a:solidFill>
              </a:rPr>
              <a:t>connections</a:t>
            </a: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02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zöveg helye 11"/>
          <p:cNvSpPr>
            <a:spLocks noGrp="1"/>
          </p:cNvSpPr>
          <p:nvPr>
            <p:ph type="body" sz="quarter" idx="3"/>
          </p:nvPr>
        </p:nvSpPr>
        <p:spPr>
          <a:xfrm>
            <a:off x="323528" y="701006"/>
            <a:ext cx="4041775" cy="639762"/>
          </a:xfrm>
        </p:spPr>
        <p:txBody>
          <a:bodyPr>
            <a:normAutofit/>
          </a:bodyPr>
          <a:lstStyle/>
          <a:p>
            <a:r>
              <a:rPr lang="hu-HU" sz="2200" dirty="0" err="1" smtClean="0"/>
              <a:t>Predicted</a:t>
            </a:r>
            <a:r>
              <a:rPr lang="hu-HU" sz="2200" dirty="0" smtClean="0"/>
              <a:t> </a:t>
            </a:r>
            <a:r>
              <a:rPr lang="hu-HU" sz="2200" dirty="0" err="1" smtClean="0"/>
              <a:t>interactions</a:t>
            </a:r>
            <a:endParaRPr lang="en-GB" sz="2200" dirty="0"/>
          </a:p>
        </p:txBody>
      </p:sp>
      <p:sp>
        <p:nvSpPr>
          <p:cNvPr id="13" name="Tartalom helye 12"/>
          <p:cNvSpPr>
            <a:spLocks noGrp="1"/>
          </p:cNvSpPr>
          <p:nvPr>
            <p:ph sz="quarter" idx="4"/>
          </p:nvPr>
        </p:nvSpPr>
        <p:spPr>
          <a:xfrm>
            <a:off x="539552" y="1268760"/>
            <a:ext cx="8496943" cy="3951288"/>
          </a:xfrm>
        </p:spPr>
        <p:txBody>
          <a:bodyPr lIns="72000" rIns="36000">
            <a:normAutofit/>
          </a:bodyPr>
          <a:lstStyle/>
          <a:p>
            <a:r>
              <a:rPr lang="hu-HU" sz="1800" b="1" dirty="0" err="1" smtClean="0"/>
              <a:t>Homology</a:t>
            </a:r>
            <a:r>
              <a:rPr lang="hu-HU" sz="1800" b="1" dirty="0" smtClean="0"/>
              <a:t>/</a:t>
            </a:r>
            <a:r>
              <a:rPr lang="hu-HU" sz="1800" b="1" dirty="0" err="1" smtClean="0"/>
              <a:t>orthology-based</a:t>
            </a:r>
            <a:r>
              <a:rPr lang="hu-HU" sz="1800" b="1" dirty="0" smtClean="0"/>
              <a:t> </a:t>
            </a:r>
            <a:r>
              <a:rPr lang="hu-HU" sz="1600" b="1" dirty="0"/>
              <a:t>(</a:t>
            </a:r>
            <a:r>
              <a:rPr lang="hu-HU" sz="1600" b="1" dirty="0" err="1"/>
              <a:t>interologs</a:t>
            </a:r>
            <a:r>
              <a:rPr lang="hu-HU" sz="1600" b="1" dirty="0"/>
              <a:t>)</a:t>
            </a:r>
            <a:endParaRPr lang="hu-HU" sz="1800" b="1" dirty="0" smtClean="0"/>
          </a:p>
          <a:p>
            <a:r>
              <a:rPr lang="hu-HU" sz="1800" dirty="0" err="1" smtClean="0"/>
              <a:t>Domain-motifs</a:t>
            </a:r>
            <a:r>
              <a:rPr lang="hu-HU" sz="1800" dirty="0" smtClean="0"/>
              <a:t> </a:t>
            </a:r>
            <a:r>
              <a:rPr lang="hu-HU" sz="1800" dirty="0" err="1" smtClean="0"/>
              <a:t>based</a:t>
            </a:r>
            <a:r>
              <a:rPr lang="hu-HU" sz="1800" dirty="0" smtClean="0"/>
              <a:t> </a:t>
            </a:r>
            <a:r>
              <a:rPr lang="hu-HU" sz="1600" dirty="0" smtClean="0"/>
              <a:t>(</a:t>
            </a:r>
            <a:r>
              <a:rPr lang="hu-HU" sz="1600" dirty="0" err="1" smtClean="0"/>
              <a:t>directed</a:t>
            </a:r>
            <a:r>
              <a:rPr lang="hu-HU" sz="1600" dirty="0" smtClean="0"/>
              <a:t>)</a:t>
            </a:r>
            <a:endParaRPr lang="en-GB" sz="1800" dirty="0" smtClean="0"/>
          </a:p>
          <a:p>
            <a:r>
              <a:rPr lang="hu-HU" sz="1800" dirty="0" err="1" smtClean="0"/>
              <a:t>Domain-domain</a:t>
            </a:r>
            <a:r>
              <a:rPr lang="hu-HU" sz="1800" dirty="0" smtClean="0"/>
              <a:t> </a:t>
            </a:r>
            <a:r>
              <a:rPr lang="hu-HU" sz="1800" dirty="0" err="1" smtClean="0"/>
              <a:t>based</a:t>
            </a:r>
            <a:r>
              <a:rPr lang="hu-HU" sz="1800" dirty="0" smtClean="0"/>
              <a:t> </a:t>
            </a:r>
            <a:r>
              <a:rPr lang="hu-HU" sz="1600" dirty="0" smtClean="0"/>
              <a:t>(</a:t>
            </a:r>
            <a:r>
              <a:rPr lang="hu-HU" sz="1600" dirty="0" err="1" smtClean="0"/>
              <a:t>interaction</a:t>
            </a:r>
            <a:r>
              <a:rPr lang="hu-HU" sz="1600" dirty="0" smtClean="0"/>
              <a:t> &amp; </a:t>
            </a:r>
            <a:r>
              <a:rPr lang="hu-HU" sz="1600" dirty="0" err="1" smtClean="0"/>
              <a:t>direction</a:t>
            </a:r>
            <a:r>
              <a:rPr lang="hu-HU" sz="1600" dirty="0" smtClean="0"/>
              <a:t>)</a:t>
            </a:r>
            <a:endParaRPr lang="hu-HU" sz="1800" dirty="0" smtClean="0"/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0" y="44624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hu-HU" sz="3200" dirty="0" smtClean="0">
                <a:solidFill>
                  <a:schemeClr val="bg1"/>
                </a:solidFill>
                <a:latin typeface="Constantia" pitchFamily="18" charset="0"/>
              </a:rPr>
              <a:t>P</a:t>
            </a:r>
            <a:r>
              <a:rPr lang="en-GB" sz="3200" dirty="0" err="1" smtClean="0">
                <a:solidFill>
                  <a:schemeClr val="bg1"/>
                </a:solidFill>
                <a:latin typeface="Constantia" pitchFamily="18" charset="0"/>
              </a:rPr>
              <a:t>rotein</a:t>
            </a:r>
            <a:r>
              <a:rPr lang="en-GB" sz="3200" dirty="0" smtClean="0">
                <a:solidFill>
                  <a:schemeClr val="bg1"/>
                </a:solidFill>
                <a:latin typeface="Constantia" pitchFamily="18" charset="0"/>
              </a:rPr>
              <a:t>-protein interactions</a:t>
            </a:r>
            <a:endParaRPr lang="en-GB" sz="3200" dirty="0">
              <a:solidFill>
                <a:schemeClr val="bg1"/>
              </a:solidFill>
              <a:latin typeface="Constantia" pitchFamily="18" charset="0"/>
            </a:endParaRPr>
          </a:p>
        </p:txBody>
      </p:sp>
      <p:pic>
        <p:nvPicPr>
          <p:cNvPr id="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6928" y="2217154"/>
            <a:ext cx="3956989" cy="44026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0" name="Szabadkézi sokszög 59"/>
          <p:cNvSpPr/>
          <p:nvPr/>
        </p:nvSpPr>
        <p:spPr>
          <a:xfrm>
            <a:off x="5004048" y="2204864"/>
            <a:ext cx="3956695" cy="3600400"/>
          </a:xfrm>
          <a:custGeom>
            <a:avLst/>
            <a:gdLst>
              <a:gd name="connsiteX0" fmla="*/ 0 w 4683968"/>
              <a:gd name="connsiteY0" fmla="*/ 3937518 h 4245428"/>
              <a:gd name="connsiteX1" fmla="*/ 2006082 w 4683968"/>
              <a:gd name="connsiteY1" fmla="*/ 3918857 h 4245428"/>
              <a:gd name="connsiteX2" fmla="*/ 2043404 w 4683968"/>
              <a:gd name="connsiteY2" fmla="*/ 4236098 h 4245428"/>
              <a:gd name="connsiteX3" fmla="*/ 2929812 w 4683968"/>
              <a:gd name="connsiteY3" fmla="*/ 4245428 h 4245428"/>
              <a:gd name="connsiteX4" fmla="*/ 3191070 w 4683968"/>
              <a:gd name="connsiteY4" fmla="*/ 3918857 h 4245428"/>
              <a:gd name="connsiteX5" fmla="*/ 4114800 w 4683968"/>
              <a:gd name="connsiteY5" fmla="*/ 3862873 h 4245428"/>
              <a:gd name="connsiteX6" fmla="*/ 4683968 w 4683968"/>
              <a:gd name="connsiteY6" fmla="*/ 3900195 h 4245428"/>
              <a:gd name="connsiteX7" fmla="*/ 4674637 w 4683968"/>
              <a:gd name="connsiteY7" fmla="*/ 9330 h 4245428"/>
              <a:gd name="connsiteX8" fmla="*/ 37323 w 4683968"/>
              <a:gd name="connsiteY8" fmla="*/ 0 h 4245428"/>
              <a:gd name="connsiteX9" fmla="*/ 0 w 4683968"/>
              <a:gd name="connsiteY9" fmla="*/ 195942 h 4245428"/>
              <a:gd name="connsiteX10" fmla="*/ 0 w 4683968"/>
              <a:gd name="connsiteY10" fmla="*/ 3937518 h 424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683968" h="4245428">
                <a:moveTo>
                  <a:pt x="0" y="3937518"/>
                </a:moveTo>
                <a:lnTo>
                  <a:pt x="2006082" y="3918857"/>
                </a:lnTo>
                <a:lnTo>
                  <a:pt x="2043404" y="4236098"/>
                </a:lnTo>
                <a:lnTo>
                  <a:pt x="2929812" y="4245428"/>
                </a:lnTo>
                <a:lnTo>
                  <a:pt x="3191070" y="3918857"/>
                </a:lnTo>
                <a:lnTo>
                  <a:pt x="4114800" y="3862873"/>
                </a:lnTo>
                <a:lnTo>
                  <a:pt x="4683968" y="3900195"/>
                </a:lnTo>
                <a:cubicBezTo>
                  <a:pt x="4680858" y="2603240"/>
                  <a:pt x="4677747" y="1306285"/>
                  <a:pt x="4674637" y="9330"/>
                </a:cubicBezTo>
                <a:lnTo>
                  <a:pt x="37323" y="0"/>
                </a:lnTo>
                <a:lnTo>
                  <a:pt x="0" y="195942"/>
                </a:lnTo>
                <a:lnTo>
                  <a:pt x="0" y="393751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41" name="Téglalap 8"/>
          <p:cNvSpPr/>
          <p:nvPr/>
        </p:nvSpPr>
        <p:spPr>
          <a:xfrm>
            <a:off x="0" y="6546830"/>
            <a:ext cx="3347864" cy="33855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hu-HU" sz="1600" dirty="0" err="1" smtClean="0">
                <a:solidFill>
                  <a:schemeClr val="bg1"/>
                </a:solidFill>
              </a:rPr>
              <a:t>Yu</a:t>
            </a:r>
            <a:r>
              <a:rPr lang="hu-HU" sz="1600" dirty="0" smtClean="0">
                <a:solidFill>
                  <a:schemeClr val="bg1"/>
                </a:solidFill>
              </a:rPr>
              <a:t> </a:t>
            </a:r>
            <a:r>
              <a:rPr lang="hu-HU" sz="1600" i="1" dirty="0" smtClean="0">
                <a:solidFill>
                  <a:schemeClr val="bg1"/>
                </a:solidFill>
              </a:rPr>
              <a:t>et </a:t>
            </a:r>
            <a:r>
              <a:rPr lang="hu-HU" sz="1600" i="1" dirty="0" err="1" smtClean="0">
                <a:solidFill>
                  <a:schemeClr val="bg1"/>
                </a:solidFill>
              </a:rPr>
              <a:t>al</a:t>
            </a:r>
            <a:r>
              <a:rPr lang="hu-HU" sz="1600" i="1" dirty="0" smtClean="0">
                <a:solidFill>
                  <a:schemeClr val="bg1"/>
                </a:solidFill>
              </a:rPr>
              <a:t>., </a:t>
            </a:r>
            <a:r>
              <a:rPr lang="hu-HU" sz="1600" i="1" dirty="0" err="1" smtClean="0">
                <a:solidFill>
                  <a:schemeClr val="bg1"/>
                </a:solidFill>
              </a:rPr>
              <a:t>Genome</a:t>
            </a:r>
            <a:r>
              <a:rPr lang="hu-HU" sz="1600" i="1" dirty="0" smtClean="0">
                <a:solidFill>
                  <a:schemeClr val="bg1"/>
                </a:solidFill>
              </a:rPr>
              <a:t> Research</a:t>
            </a:r>
            <a:r>
              <a:rPr lang="hu-HU" sz="1600" dirty="0" smtClean="0">
                <a:solidFill>
                  <a:schemeClr val="bg1"/>
                </a:solidFill>
              </a:rPr>
              <a:t> (2006)</a:t>
            </a:r>
            <a:endParaRPr lang="hu-HU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45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4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zöveg helye 11"/>
          <p:cNvSpPr>
            <a:spLocks noGrp="1"/>
          </p:cNvSpPr>
          <p:nvPr>
            <p:ph type="body" sz="quarter" idx="3"/>
          </p:nvPr>
        </p:nvSpPr>
        <p:spPr>
          <a:xfrm>
            <a:off x="323528" y="701006"/>
            <a:ext cx="4041775" cy="639762"/>
          </a:xfrm>
        </p:spPr>
        <p:txBody>
          <a:bodyPr>
            <a:normAutofit/>
          </a:bodyPr>
          <a:lstStyle/>
          <a:p>
            <a:r>
              <a:rPr lang="hu-HU" sz="2200" dirty="0" err="1" smtClean="0"/>
              <a:t>Predicted</a:t>
            </a:r>
            <a:r>
              <a:rPr lang="hu-HU" sz="2200" dirty="0" smtClean="0"/>
              <a:t> </a:t>
            </a:r>
            <a:r>
              <a:rPr lang="hu-HU" sz="2200" dirty="0" err="1" smtClean="0"/>
              <a:t>interactions</a:t>
            </a:r>
            <a:endParaRPr lang="en-GB" sz="2200" dirty="0"/>
          </a:p>
        </p:txBody>
      </p:sp>
      <p:sp>
        <p:nvSpPr>
          <p:cNvPr id="13" name="Tartalom helye 12"/>
          <p:cNvSpPr>
            <a:spLocks noGrp="1"/>
          </p:cNvSpPr>
          <p:nvPr>
            <p:ph sz="quarter" idx="4"/>
          </p:nvPr>
        </p:nvSpPr>
        <p:spPr>
          <a:xfrm>
            <a:off x="539552" y="1268760"/>
            <a:ext cx="8496943" cy="3951288"/>
          </a:xfrm>
        </p:spPr>
        <p:txBody>
          <a:bodyPr lIns="72000" rIns="36000">
            <a:normAutofit/>
          </a:bodyPr>
          <a:lstStyle/>
          <a:p>
            <a:r>
              <a:rPr lang="hu-HU" sz="1800" b="1" dirty="0" err="1" smtClean="0"/>
              <a:t>Homology</a:t>
            </a:r>
            <a:r>
              <a:rPr lang="hu-HU" sz="1800" b="1" dirty="0" smtClean="0"/>
              <a:t>/</a:t>
            </a:r>
            <a:r>
              <a:rPr lang="hu-HU" sz="1800" b="1" dirty="0" err="1" smtClean="0"/>
              <a:t>orthology-based</a:t>
            </a:r>
            <a:r>
              <a:rPr lang="hu-HU" sz="1800" b="1" dirty="0" smtClean="0"/>
              <a:t> </a:t>
            </a:r>
            <a:r>
              <a:rPr lang="hu-HU" sz="1600" b="1" dirty="0"/>
              <a:t>(</a:t>
            </a:r>
            <a:r>
              <a:rPr lang="hu-HU" sz="1600" b="1" dirty="0" err="1"/>
              <a:t>interologs</a:t>
            </a:r>
            <a:r>
              <a:rPr lang="hu-HU" sz="1600" b="1" dirty="0"/>
              <a:t>)</a:t>
            </a:r>
            <a:endParaRPr lang="hu-HU" sz="1800" b="1" dirty="0" smtClean="0"/>
          </a:p>
          <a:p>
            <a:r>
              <a:rPr lang="hu-HU" sz="1800" dirty="0" err="1" smtClean="0"/>
              <a:t>Domain-motifs</a:t>
            </a:r>
            <a:r>
              <a:rPr lang="hu-HU" sz="1800" dirty="0" smtClean="0"/>
              <a:t> </a:t>
            </a:r>
            <a:r>
              <a:rPr lang="hu-HU" sz="1800" dirty="0" err="1" smtClean="0"/>
              <a:t>based</a:t>
            </a:r>
            <a:r>
              <a:rPr lang="hu-HU" sz="1800" dirty="0" smtClean="0"/>
              <a:t> </a:t>
            </a:r>
            <a:r>
              <a:rPr lang="hu-HU" sz="1600" dirty="0" smtClean="0"/>
              <a:t>(</a:t>
            </a:r>
            <a:r>
              <a:rPr lang="hu-HU" sz="1600" dirty="0" err="1" smtClean="0"/>
              <a:t>directed</a:t>
            </a:r>
            <a:r>
              <a:rPr lang="hu-HU" sz="1600" dirty="0" smtClean="0"/>
              <a:t>)</a:t>
            </a:r>
            <a:endParaRPr lang="en-GB" sz="1800" dirty="0" smtClean="0"/>
          </a:p>
          <a:p>
            <a:r>
              <a:rPr lang="hu-HU" sz="1800" dirty="0" err="1" smtClean="0"/>
              <a:t>Domain-domain</a:t>
            </a:r>
            <a:r>
              <a:rPr lang="hu-HU" sz="1800" dirty="0" smtClean="0"/>
              <a:t> </a:t>
            </a:r>
            <a:r>
              <a:rPr lang="hu-HU" sz="1800" dirty="0" err="1" smtClean="0"/>
              <a:t>based</a:t>
            </a:r>
            <a:r>
              <a:rPr lang="hu-HU" sz="1800" dirty="0" smtClean="0"/>
              <a:t> </a:t>
            </a:r>
            <a:r>
              <a:rPr lang="hu-HU" sz="1600" dirty="0" smtClean="0"/>
              <a:t>(</a:t>
            </a:r>
            <a:r>
              <a:rPr lang="hu-HU" sz="1600" dirty="0" err="1" smtClean="0"/>
              <a:t>interaction</a:t>
            </a:r>
            <a:r>
              <a:rPr lang="hu-HU" sz="1600" dirty="0" smtClean="0"/>
              <a:t> &amp; </a:t>
            </a:r>
            <a:r>
              <a:rPr lang="hu-HU" sz="1600" dirty="0" err="1" smtClean="0"/>
              <a:t>direction</a:t>
            </a:r>
            <a:r>
              <a:rPr lang="hu-HU" sz="1600" dirty="0" smtClean="0"/>
              <a:t>)</a:t>
            </a:r>
            <a:endParaRPr lang="hu-HU" sz="1800" dirty="0" smtClean="0"/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0" y="44624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hu-HU" sz="3200" dirty="0" smtClean="0">
                <a:solidFill>
                  <a:schemeClr val="bg1"/>
                </a:solidFill>
                <a:latin typeface="Constantia" pitchFamily="18" charset="0"/>
              </a:rPr>
              <a:t>P</a:t>
            </a:r>
            <a:r>
              <a:rPr lang="en-GB" sz="3200" dirty="0" err="1" smtClean="0">
                <a:solidFill>
                  <a:schemeClr val="bg1"/>
                </a:solidFill>
                <a:latin typeface="Constantia" pitchFamily="18" charset="0"/>
              </a:rPr>
              <a:t>rotein</a:t>
            </a:r>
            <a:r>
              <a:rPr lang="en-GB" sz="3200" dirty="0" smtClean="0">
                <a:solidFill>
                  <a:schemeClr val="bg1"/>
                </a:solidFill>
                <a:latin typeface="Constantia" pitchFamily="18" charset="0"/>
              </a:rPr>
              <a:t>-protein interactions</a:t>
            </a:r>
            <a:endParaRPr lang="en-GB" sz="3200" dirty="0">
              <a:solidFill>
                <a:schemeClr val="bg1"/>
              </a:solidFill>
              <a:latin typeface="Constantia" pitchFamily="18" charset="0"/>
            </a:endParaRPr>
          </a:p>
        </p:txBody>
      </p:sp>
      <p:sp>
        <p:nvSpPr>
          <p:cNvPr id="40" name="Szabadkézi sokszög 59"/>
          <p:cNvSpPr/>
          <p:nvPr/>
        </p:nvSpPr>
        <p:spPr>
          <a:xfrm>
            <a:off x="6300192" y="2204864"/>
            <a:ext cx="1512167" cy="3600400"/>
          </a:xfrm>
          <a:custGeom>
            <a:avLst/>
            <a:gdLst>
              <a:gd name="connsiteX0" fmla="*/ 0 w 4683968"/>
              <a:gd name="connsiteY0" fmla="*/ 3937518 h 4245428"/>
              <a:gd name="connsiteX1" fmla="*/ 2006082 w 4683968"/>
              <a:gd name="connsiteY1" fmla="*/ 3918857 h 4245428"/>
              <a:gd name="connsiteX2" fmla="*/ 2043404 w 4683968"/>
              <a:gd name="connsiteY2" fmla="*/ 4236098 h 4245428"/>
              <a:gd name="connsiteX3" fmla="*/ 2929812 w 4683968"/>
              <a:gd name="connsiteY3" fmla="*/ 4245428 h 4245428"/>
              <a:gd name="connsiteX4" fmla="*/ 3191070 w 4683968"/>
              <a:gd name="connsiteY4" fmla="*/ 3918857 h 4245428"/>
              <a:gd name="connsiteX5" fmla="*/ 4114800 w 4683968"/>
              <a:gd name="connsiteY5" fmla="*/ 3862873 h 4245428"/>
              <a:gd name="connsiteX6" fmla="*/ 4683968 w 4683968"/>
              <a:gd name="connsiteY6" fmla="*/ 3900195 h 4245428"/>
              <a:gd name="connsiteX7" fmla="*/ 4674637 w 4683968"/>
              <a:gd name="connsiteY7" fmla="*/ 9330 h 4245428"/>
              <a:gd name="connsiteX8" fmla="*/ 37323 w 4683968"/>
              <a:gd name="connsiteY8" fmla="*/ 0 h 4245428"/>
              <a:gd name="connsiteX9" fmla="*/ 0 w 4683968"/>
              <a:gd name="connsiteY9" fmla="*/ 195942 h 4245428"/>
              <a:gd name="connsiteX10" fmla="*/ 0 w 4683968"/>
              <a:gd name="connsiteY10" fmla="*/ 3937518 h 424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683968" h="4245428">
                <a:moveTo>
                  <a:pt x="0" y="3937518"/>
                </a:moveTo>
                <a:lnTo>
                  <a:pt x="2006082" y="3918857"/>
                </a:lnTo>
                <a:lnTo>
                  <a:pt x="2043404" y="4236098"/>
                </a:lnTo>
                <a:lnTo>
                  <a:pt x="2929812" y="4245428"/>
                </a:lnTo>
                <a:lnTo>
                  <a:pt x="3191070" y="3918857"/>
                </a:lnTo>
                <a:lnTo>
                  <a:pt x="4114800" y="3862873"/>
                </a:lnTo>
                <a:lnTo>
                  <a:pt x="4683968" y="3900195"/>
                </a:lnTo>
                <a:cubicBezTo>
                  <a:pt x="4680858" y="2603240"/>
                  <a:pt x="4677747" y="1306285"/>
                  <a:pt x="4674637" y="9330"/>
                </a:cubicBezTo>
                <a:lnTo>
                  <a:pt x="37323" y="0"/>
                </a:lnTo>
                <a:lnTo>
                  <a:pt x="0" y="195942"/>
                </a:lnTo>
                <a:lnTo>
                  <a:pt x="0" y="393751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41" name="Téglalap 8"/>
          <p:cNvSpPr/>
          <p:nvPr/>
        </p:nvSpPr>
        <p:spPr>
          <a:xfrm>
            <a:off x="0" y="6546830"/>
            <a:ext cx="3347864" cy="33855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hu-HU" sz="1600" dirty="0" err="1" smtClean="0">
                <a:solidFill>
                  <a:schemeClr val="bg1"/>
                </a:solidFill>
              </a:rPr>
              <a:t>Yu</a:t>
            </a:r>
            <a:r>
              <a:rPr lang="hu-HU" sz="1600" dirty="0" smtClean="0">
                <a:solidFill>
                  <a:schemeClr val="bg1"/>
                </a:solidFill>
              </a:rPr>
              <a:t> </a:t>
            </a:r>
            <a:r>
              <a:rPr lang="hu-HU" sz="1600" i="1" dirty="0" smtClean="0">
                <a:solidFill>
                  <a:schemeClr val="bg1"/>
                </a:solidFill>
              </a:rPr>
              <a:t>et </a:t>
            </a:r>
            <a:r>
              <a:rPr lang="hu-HU" sz="1600" i="1" dirty="0" err="1" smtClean="0">
                <a:solidFill>
                  <a:schemeClr val="bg1"/>
                </a:solidFill>
              </a:rPr>
              <a:t>al</a:t>
            </a:r>
            <a:r>
              <a:rPr lang="hu-HU" sz="1600" i="1" dirty="0" smtClean="0">
                <a:solidFill>
                  <a:schemeClr val="bg1"/>
                </a:solidFill>
              </a:rPr>
              <a:t>., </a:t>
            </a:r>
            <a:r>
              <a:rPr lang="hu-HU" sz="1600" i="1" dirty="0" err="1" smtClean="0">
                <a:solidFill>
                  <a:schemeClr val="bg1"/>
                </a:solidFill>
              </a:rPr>
              <a:t>Genome</a:t>
            </a:r>
            <a:r>
              <a:rPr lang="hu-HU" sz="1600" i="1" dirty="0" smtClean="0">
                <a:solidFill>
                  <a:schemeClr val="bg1"/>
                </a:solidFill>
              </a:rPr>
              <a:t> Research</a:t>
            </a:r>
            <a:r>
              <a:rPr lang="hu-HU" sz="1600" dirty="0" smtClean="0">
                <a:solidFill>
                  <a:schemeClr val="bg1"/>
                </a:solidFill>
              </a:rPr>
              <a:t> (2006)</a:t>
            </a:r>
            <a:endParaRPr lang="hu-HU" sz="1600" i="1" dirty="0">
              <a:solidFill>
                <a:schemeClr val="bg1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2181770"/>
            <a:ext cx="3968639" cy="44155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Szabadkézi sokszög 5"/>
          <p:cNvSpPr/>
          <p:nvPr/>
        </p:nvSpPr>
        <p:spPr>
          <a:xfrm>
            <a:off x="6156176" y="2564904"/>
            <a:ext cx="1687573" cy="3240360"/>
          </a:xfrm>
          <a:custGeom>
            <a:avLst/>
            <a:gdLst>
              <a:gd name="connsiteX0" fmla="*/ 111967 w 2006081"/>
              <a:gd name="connsiteY0" fmla="*/ 3853543 h 3890866"/>
              <a:gd name="connsiteX1" fmla="*/ 1754155 w 2006081"/>
              <a:gd name="connsiteY1" fmla="*/ 3890866 h 3890866"/>
              <a:gd name="connsiteX2" fmla="*/ 2006081 w 2006081"/>
              <a:gd name="connsiteY2" fmla="*/ 3498980 h 3890866"/>
              <a:gd name="connsiteX3" fmla="*/ 2006081 w 2006081"/>
              <a:gd name="connsiteY3" fmla="*/ 1007707 h 3890866"/>
              <a:gd name="connsiteX4" fmla="*/ 1530220 w 2006081"/>
              <a:gd name="connsiteY4" fmla="*/ 690466 h 3890866"/>
              <a:gd name="connsiteX5" fmla="*/ 1847461 w 2006081"/>
              <a:gd name="connsiteY5" fmla="*/ 718458 h 3890866"/>
              <a:gd name="connsiteX6" fmla="*/ 1847461 w 2006081"/>
              <a:gd name="connsiteY6" fmla="*/ 9331 h 3890866"/>
              <a:gd name="connsiteX7" fmla="*/ 18661 w 2006081"/>
              <a:gd name="connsiteY7" fmla="*/ 0 h 3890866"/>
              <a:gd name="connsiteX8" fmla="*/ 93306 w 2006081"/>
              <a:gd name="connsiteY8" fmla="*/ 513184 h 3890866"/>
              <a:gd name="connsiteX9" fmla="*/ 27992 w 2006081"/>
              <a:gd name="connsiteY9" fmla="*/ 886409 h 3890866"/>
              <a:gd name="connsiteX10" fmla="*/ 0 w 2006081"/>
              <a:gd name="connsiteY10" fmla="*/ 2575249 h 3890866"/>
              <a:gd name="connsiteX11" fmla="*/ 111967 w 2006081"/>
              <a:gd name="connsiteY11" fmla="*/ 3853543 h 3890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06081" h="3890866">
                <a:moveTo>
                  <a:pt x="111967" y="3853543"/>
                </a:moveTo>
                <a:lnTo>
                  <a:pt x="1754155" y="3890866"/>
                </a:lnTo>
                <a:lnTo>
                  <a:pt x="2006081" y="3498980"/>
                </a:lnTo>
                <a:lnTo>
                  <a:pt x="2006081" y="1007707"/>
                </a:lnTo>
                <a:lnTo>
                  <a:pt x="1530220" y="690466"/>
                </a:lnTo>
                <a:lnTo>
                  <a:pt x="1847461" y="718458"/>
                </a:lnTo>
                <a:lnTo>
                  <a:pt x="1847461" y="9331"/>
                </a:lnTo>
                <a:lnTo>
                  <a:pt x="18661" y="0"/>
                </a:lnTo>
                <a:lnTo>
                  <a:pt x="93306" y="513184"/>
                </a:lnTo>
                <a:lnTo>
                  <a:pt x="27992" y="886409"/>
                </a:lnTo>
                <a:lnTo>
                  <a:pt x="0" y="2575249"/>
                </a:lnTo>
                <a:lnTo>
                  <a:pt x="111967" y="38535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14" name="Szabadkézi sokszög 59"/>
          <p:cNvSpPr/>
          <p:nvPr/>
        </p:nvSpPr>
        <p:spPr>
          <a:xfrm>
            <a:off x="5004049" y="2204864"/>
            <a:ext cx="288032" cy="432048"/>
          </a:xfrm>
          <a:custGeom>
            <a:avLst/>
            <a:gdLst>
              <a:gd name="connsiteX0" fmla="*/ 0 w 4683968"/>
              <a:gd name="connsiteY0" fmla="*/ 3937518 h 4245428"/>
              <a:gd name="connsiteX1" fmla="*/ 2006082 w 4683968"/>
              <a:gd name="connsiteY1" fmla="*/ 3918857 h 4245428"/>
              <a:gd name="connsiteX2" fmla="*/ 2043404 w 4683968"/>
              <a:gd name="connsiteY2" fmla="*/ 4236098 h 4245428"/>
              <a:gd name="connsiteX3" fmla="*/ 2929812 w 4683968"/>
              <a:gd name="connsiteY3" fmla="*/ 4245428 h 4245428"/>
              <a:gd name="connsiteX4" fmla="*/ 3191070 w 4683968"/>
              <a:gd name="connsiteY4" fmla="*/ 3918857 h 4245428"/>
              <a:gd name="connsiteX5" fmla="*/ 4114800 w 4683968"/>
              <a:gd name="connsiteY5" fmla="*/ 3862873 h 4245428"/>
              <a:gd name="connsiteX6" fmla="*/ 4683968 w 4683968"/>
              <a:gd name="connsiteY6" fmla="*/ 3900195 h 4245428"/>
              <a:gd name="connsiteX7" fmla="*/ 4674637 w 4683968"/>
              <a:gd name="connsiteY7" fmla="*/ 9330 h 4245428"/>
              <a:gd name="connsiteX8" fmla="*/ 37323 w 4683968"/>
              <a:gd name="connsiteY8" fmla="*/ 0 h 4245428"/>
              <a:gd name="connsiteX9" fmla="*/ 0 w 4683968"/>
              <a:gd name="connsiteY9" fmla="*/ 195942 h 4245428"/>
              <a:gd name="connsiteX10" fmla="*/ 0 w 4683968"/>
              <a:gd name="connsiteY10" fmla="*/ 3937518 h 424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683968" h="4245428">
                <a:moveTo>
                  <a:pt x="0" y="3937518"/>
                </a:moveTo>
                <a:lnTo>
                  <a:pt x="2006082" y="3918857"/>
                </a:lnTo>
                <a:lnTo>
                  <a:pt x="2043404" y="4236098"/>
                </a:lnTo>
                <a:lnTo>
                  <a:pt x="2929812" y="4245428"/>
                </a:lnTo>
                <a:lnTo>
                  <a:pt x="3191070" y="3918857"/>
                </a:lnTo>
                <a:lnTo>
                  <a:pt x="4114800" y="3862873"/>
                </a:lnTo>
                <a:lnTo>
                  <a:pt x="4683968" y="3900195"/>
                </a:lnTo>
                <a:cubicBezTo>
                  <a:pt x="4680858" y="2603240"/>
                  <a:pt x="4677747" y="1306285"/>
                  <a:pt x="4674637" y="9330"/>
                </a:cubicBezTo>
                <a:lnTo>
                  <a:pt x="37323" y="0"/>
                </a:lnTo>
                <a:lnTo>
                  <a:pt x="0" y="195942"/>
                </a:lnTo>
                <a:lnTo>
                  <a:pt x="0" y="393751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47456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4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zöveg helye 11"/>
          <p:cNvSpPr>
            <a:spLocks noGrp="1"/>
          </p:cNvSpPr>
          <p:nvPr>
            <p:ph type="body" sz="quarter" idx="3"/>
          </p:nvPr>
        </p:nvSpPr>
        <p:spPr>
          <a:xfrm>
            <a:off x="323528" y="701006"/>
            <a:ext cx="4041775" cy="639762"/>
          </a:xfrm>
        </p:spPr>
        <p:txBody>
          <a:bodyPr>
            <a:normAutofit/>
          </a:bodyPr>
          <a:lstStyle/>
          <a:p>
            <a:r>
              <a:rPr lang="hu-HU" sz="2200" dirty="0" err="1" smtClean="0"/>
              <a:t>Predicted</a:t>
            </a:r>
            <a:r>
              <a:rPr lang="hu-HU" sz="2200" dirty="0" smtClean="0"/>
              <a:t> </a:t>
            </a:r>
            <a:r>
              <a:rPr lang="hu-HU" sz="2200" dirty="0" err="1" smtClean="0"/>
              <a:t>interactions</a:t>
            </a:r>
            <a:endParaRPr lang="en-GB" sz="2200" dirty="0"/>
          </a:p>
        </p:txBody>
      </p:sp>
      <p:sp>
        <p:nvSpPr>
          <p:cNvPr id="13" name="Tartalom helye 12"/>
          <p:cNvSpPr>
            <a:spLocks noGrp="1"/>
          </p:cNvSpPr>
          <p:nvPr>
            <p:ph sz="quarter" idx="4"/>
          </p:nvPr>
        </p:nvSpPr>
        <p:spPr>
          <a:xfrm>
            <a:off x="539552" y="1268760"/>
            <a:ext cx="8496943" cy="3951288"/>
          </a:xfrm>
        </p:spPr>
        <p:txBody>
          <a:bodyPr lIns="72000" rIns="36000">
            <a:normAutofit/>
          </a:bodyPr>
          <a:lstStyle/>
          <a:p>
            <a:r>
              <a:rPr lang="hu-HU" sz="1800" b="1" dirty="0" err="1" smtClean="0"/>
              <a:t>Homology</a:t>
            </a:r>
            <a:r>
              <a:rPr lang="hu-HU" sz="1800" b="1" dirty="0" smtClean="0"/>
              <a:t>/</a:t>
            </a:r>
            <a:r>
              <a:rPr lang="hu-HU" sz="1800" b="1" dirty="0" err="1" smtClean="0"/>
              <a:t>orthology-based</a:t>
            </a:r>
            <a:r>
              <a:rPr lang="hu-HU" sz="1800" b="1" dirty="0" smtClean="0"/>
              <a:t> </a:t>
            </a:r>
            <a:r>
              <a:rPr lang="hu-HU" sz="1600" b="1" dirty="0"/>
              <a:t>(</a:t>
            </a:r>
            <a:r>
              <a:rPr lang="hu-HU" sz="1600" b="1" dirty="0" err="1"/>
              <a:t>interologs</a:t>
            </a:r>
            <a:r>
              <a:rPr lang="hu-HU" sz="1600" b="1" dirty="0"/>
              <a:t>)</a:t>
            </a:r>
            <a:endParaRPr lang="hu-HU" sz="1800" b="1" dirty="0" smtClean="0"/>
          </a:p>
          <a:p>
            <a:r>
              <a:rPr lang="hu-HU" sz="1800" dirty="0" err="1" smtClean="0"/>
              <a:t>Domain-motifs</a:t>
            </a:r>
            <a:r>
              <a:rPr lang="hu-HU" sz="1800" dirty="0" smtClean="0"/>
              <a:t> </a:t>
            </a:r>
            <a:r>
              <a:rPr lang="hu-HU" sz="1800" dirty="0" err="1" smtClean="0"/>
              <a:t>based</a:t>
            </a:r>
            <a:r>
              <a:rPr lang="hu-HU" sz="1800" dirty="0" smtClean="0"/>
              <a:t> </a:t>
            </a:r>
            <a:r>
              <a:rPr lang="hu-HU" sz="1600" dirty="0" smtClean="0"/>
              <a:t>(</a:t>
            </a:r>
            <a:r>
              <a:rPr lang="hu-HU" sz="1600" dirty="0" err="1" smtClean="0"/>
              <a:t>directed</a:t>
            </a:r>
            <a:r>
              <a:rPr lang="hu-HU" sz="1600" dirty="0" smtClean="0"/>
              <a:t>)</a:t>
            </a:r>
            <a:endParaRPr lang="en-GB" sz="1800" dirty="0" smtClean="0"/>
          </a:p>
          <a:p>
            <a:r>
              <a:rPr lang="hu-HU" sz="1800" dirty="0" err="1" smtClean="0"/>
              <a:t>Domain-domain</a:t>
            </a:r>
            <a:r>
              <a:rPr lang="hu-HU" sz="1800" dirty="0" smtClean="0"/>
              <a:t> </a:t>
            </a:r>
            <a:r>
              <a:rPr lang="hu-HU" sz="1800" dirty="0" err="1" smtClean="0"/>
              <a:t>based</a:t>
            </a:r>
            <a:r>
              <a:rPr lang="hu-HU" sz="1800" dirty="0" smtClean="0"/>
              <a:t> </a:t>
            </a:r>
            <a:r>
              <a:rPr lang="hu-HU" sz="1600" dirty="0" smtClean="0"/>
              <a:t>(</a:t>
            </a:r>
            <a:r>
              <a:rPr lang="hu-HU" sz="1600" dirty="0" err="1" smtClean="0"/>
              <a:t>interaction</a:t>
            </a:r>
            <a:r>
              <a:rPr lang="hu-HU" sz="1600" dirty="0" smtClean="0"/>
              <a:t> &amp; </a:t>
            </a:r>
            <a:r>
              <a:rPr lang="hu-HU" sz="1600" dirty="0" err="1" smtClean="0"/>
              <a:t>direction</a:t>
            </a:r>
            <a:r>
              <a:rPr lang="hu-HU" sz="1600" dirty="0" smtClean="0"/>
              <a:t>)</a:t>
            </a:r>
            <a:endParaRPr lang="hu-HU" sz="1800" dirty="0" smtClean="0"/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0" y="44624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hu-HU" sz="3200" dirty="0" smtClean="0">
                <a:solidFill>
                  <a:schemeClr val="bg1"/>
                </a:solidFill>
                <a:latin typeface="Constantia" pitchFamily="18" charset="0"/>
              </a:rPr>
              <a:t>P</a:t>
            </a:r>
            <a:r>
              <a:rPr lang="en-GB" sz="3200" dirty="0" err="1" smtClean="0">
                <a:solidFill>
                  <a:schemeClr val="bg1"/>
                </a:solidFill>
                <a:latin typeface="Constantia" pitchFamily="18" charset="0"/>
              </a:rPr>
              <a:t>rotein</a:t>
            </a:r>
            <a:r>
              <a:rPr lang="en-GB" sz="3200" dirty="0" smtClean="0">
                <a:solidFill>
                  <a:schemeClr val="bg1"/>
                </a:solidFill>
                <a:latin typeface="Constantia" pitchFamily="18" charset="0"/>
              </a:rPr>
              <a:t>-protein interactions</a:t>
            </a:r>
            <a:endParaRPr lang="en-GB" sz="3200" dirty="0">
              <a:solidFill>
                <a:schemeClr val="bg1"/>
              </a:solidFill>
              <a:latin typeface="Constantia" pitchFamily="18" charset="0"/>
            </a:endParaRPr>
          </a:p>
        </p:txBody>
      </p:sp>
      <p:sp>
        <p:nvSpPr>
          <p:cNvPr id="40" name="Szabadkézi sokszög 59"/>
          <p:cNvSpPr/>
          <p:nvPr/>
        </p:nvSpPr>
        <p:spPr>
          <a:xfrm>
            <a:off x="6300192" y="2204864"/>
            <a:ext cx="1512167" cy="3600400"/>
          </a:xfrm>
          <a:custGeom>
            <a:avLst/>
            <a:gdLst>
              <a:gd name="connsiteX0" fmla="*/ 0 w 4683968"/>
              <a:gd name="connsiteY0" fmla="*/ 3937518 h 4245428"/>
              <a:gd name="connsiteX1" fmla="*/ 2006082 w 4683968"/>
              <a:gd name="connsiteY1" fmla="*/ 3918857 h 4245428"/>
              <a:gd name="connsiteX2" fmla="*/ 2043404 w 4683968"/>
              <a:gd name="connsiteY2" fmla="*/ 4236098 h 4245428"/>
              <a:gd name="connsiteX3" fmla="*/ 2929812 w 4683968"/>
              <a:gd name="connsiteY3" fmla="*/ 4245428 h 4245428"/>
              <a:gd name="connsiteX4" fmla="*/ 3191070 w 4683968"/>
              <a:gd name="connsiteY4" fmla="*/ 3918857 h 4245428"/>
              <a:gd name="connsiteX5" fmla="*/ 4114800 w 4683968"/>
              <a:gd name="connsiteY5" fmla="*/ 3862873 h 4245428"/>
              <a:gd name="connsiteX6" fmla="*/ 4683968 w 4683968"/>
              <a:gd name="connsiteY6" fmla="*/ 3900195 h 4245428"/>
              <a:gd name="connsiteX7" fmla="*/ 4674637 w 4683968"/>
              <a:gd name="connsiteY7" fmla="*/ 9330 h 4245428"/>
              <a:gd name="connsiteX8" fmla="*/ 37323 w 4683968"/>
              <a:gd name="connsiteY8" fmla="*/ 0 h 4245428"/>
              <a:gd name="connsiteX9" fmla="*/ 0 w 4683968"/>
              <a:gd name="connsiteY9" fmla="*/ 195942 h 4245428"/>
              <a:gd name="connsiteX10" fmla="*/ 0 w 4683968"/>
              <a:gd name="connsiteY10" fmla="*/ 3937518 h 424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683968" h="4245428">
                <a:moveTo>
                  <a:pt x="0" y="3937518"/>
                </a:moveTo>
                <a:lnTo>
                  <a:pt x="2006082" y="3918857"/>
                </a:lnTo>
                <a:lnTo>
                  <a:pt x="2043404" y="4236098"/>
                </a:lnTo>
                <a:lnTo>
                  <a:pt x="2929812" y="4245428"/>
                </a:lnTo>
                <a:lnTo>
                  <a:pt x="3191070" y="3918857"/>
                </a:lnTo>
                <a:lnTo>
                  <a:pt x="4114800" y="3862873"/>
                </a:lnTo>
                <a:lnTo>
                  <a:pt x="4683968" y="3900195"/>
                </a:lnTo>
                <a:cubicBezTo>
                  <a:pt x="4680858" y="2603240"/>
                  <a:pt x="4677747" y="1306285"/>
                  <a:pt x="4674637" y="9330"/>
                </a:cubicBezTo>
                <a:lnTo>
                  <a:pt x="37323" y="0"/>
                </a:lnTo>
                <a:lnTo>
                  <a:pt x="0" y="195942"/>
                </a:lnTo>
                <a:lnTo>
                  <a:pt x="0" y="393751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41" name="Téglalap 8"/>
          <p:cNvSpPr/>
          <p:nvPr/>
        </p:nvSpPr>
        <p:spPr>
          <a:xfrm>
            <a:off x="0" y="6546830"/>
            <a:ext cx="3347864" cy="33855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hu-HU" sz="1600" dirty="0" err="1" smtClean="0">
                <a:solidFill>
                  <a:schemeClr val="bg1"/>
                </a:solidFill>
              </a:rPr>
              <a:t>Yu</a:t>
            </a:r>
            <a:r>
              <a:rPr lang="hu-HU" sz="1600" dirty="0" smtClean="0">
                <a:solidFill>
                  <a:schemeClr val="bg1"/>
                </a:solidFill>
              </a:rPr>
              <a:t> </a:t>
            </a:r>
            <a:r>
              <a:rPr lang="hu-HU" sz="1600" i="1" dirty="0" smtClean="0">
                <a:solidFill>
                  <a:schemeClr val="bg1"/>
                </a:solidFill>
              </a:rPr>
              <a:t>et </a:t>
            </a:r>
            <a:r>
              <a:rPr lang="hu-HU" sz="1600" i="1" dirty="0" err="1" smtClean="0">
                <a:solidFill>
                  <a:schemeClr val="bg1"/>
                </a:solidFill>
              </a:rPr>
              <a:t>al</a:t>
            </a:r>
            <a:r>
              <a:rPr lang="hu-HU" sz="1600" i="1" dirty="0" smtClean="0">
                <a:solidFill>
                  <a:schemeClr val="bg1"/>
                </a:solidFill>
              </a:rPr>
              <a:t>., </a:t>
            </a:r>
            <a:r>
              <a:rPr lang="hu-HU" sz="1600" i="1" dirty="0" err="1" smtClean="0">
                <a:solidFill>
                  <a:schemeClr val="bg1"/>
                </a:solidFill>
              </a:rPr>
              <a:t>Genome</a:t>
            </a:r>
            <a:r>
              <a:rPr lang="hu-HU" sz="1600" i="1" dirty="0" smtClean="0">
                <a:solidFill>
                  <a:schemeClr val="bg1"/>
                </a:solidFill>
              </a:rPr>
              <a:t> Research</a:t>
            </a:r>
            <a:r>
              <a:rPr lang="hu-HU" sz="1600" dirty="0" smtClean="0">
                <a:solidFill>
                  <a:schemeClr val="bg1"/>
                </a:solidFill>
              </a:rPr>
              <a:t> (2006)</a:t>
            </a:r>
            <a:endParaRPr lang="hu-HU" sz="1600" i="1" dirty="0">
              <a:solidFill>
                <a:schemeClr val="bg1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2181770"/>
            <a:ext cx="3968639" cy="44155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Szabadkézi sokszög 59"/>
          <p:cNvSpPr/>
          <p:nvPr/>
        </p:nvSpPr>
        <p:spPr>
          <a:xfrm>
            <a:off x="5004049" y="2204864"/>
            <a:ext cx="288032" cy="432048"/>
          </a:xfrm>
          <a:custGeom>
            <a:avLst/>
            <a:gdLst>
              <a:gd name="connsiteX0" fmla="*/ 0 w 4683968"/>
              <a:gd name="connsiteY0" fmla="*/ 3937518 h 4245428"/>
              <a:gd name="connsiteX1" fmla="*/ 2006082 w 4683968"/>
              <a:gd name="connsiteY1" fmla="*/ 3918857 h 4245428"/>
              <a:gd name="connsiteX2" fmla="*/ 2043404 w 4683968"/>
              <a:gd name="connsiteY2" fmla="*/ 4236098 h 4245428"/>
              <a:gd name="connsiteX3" fmla="*/ 2929812 w 4683968"/>
              <a:gd name="connsiteY3" fmla="*/ 4245428 h 4245428"/>
              <a:gd name="connsiteX4" fmla="*/ 3191070 w 4683968"/>
              <a:gd name="connsiteY4" fmla="*/ 3918857 h 4245428"/>
              <a:gd name="connsiteX5" fmla="*/ 4114800 w 4683968"/>
              <a:gd name="connsiteY5" fmla="*/ 3862873 h 4245428"/>
              <a:gd name="connsiteX6" fmla="*/ 4683968 w 4683968"/>
              <a:gd name="connsiteY6" fmla="*/ 3900195 h 4245428"/>
              <a:gd name="connsiteX7" fmla="*/ 4674637 w 4683968"/>
              <a:gd name="connsiteY7" fmla="*/ 9330 h 4245428"/>
              <a:gd name="connsiteX8" fmla="*/ 37323 w 4683968"/>
              <a:gd name="connsiteY8" fmla="*/ 0 h 4245428"/>
              <a:gd name="connsiteX9" fmla="*/ 0 w 4683968"/>
              <a:gd name="connsiteY9" fmla="*/ 195942 h 4245428"/>
              <a:gd name="connsiteX10" fmla="*/ 0 w 4683968"/>
              <a:gd name="connsiteY10" fmla="*/ 3937518 h 424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683968" h="4245428">
                <a:moveTo>
                  <a:pt x="0" y="3937518"/>
                </a:moveTo>
                <a:lnTo>
                  <a:pt x="2006082" y="3918857"/>
                </a:lnTo>
                <a:lnTo>
                  <a:pt x="2043404" y="4236098"/>
                </a:lnTo>
                <a:lnTo>
                  <a:pt x="2929812" y="4245428"/>
                </a:lnTo>
                <a:lnTo>
                  <a:pt x="3191070" y="3918857"/>
                </a:lnTo>
                <a:lnTo>
                  <a:pt x="4114800" y="3862873"/>
                </a:lnTo>
                <a:lnTo>
                  <a:pt x="4683968" y="3900195"/>
                </a:lnTo>
                <a:cubicBezTo>
                  <a:pt x="4680858" y="2603240"/>
                  <a:pt x="4677747" y="1306285"/>
                  <a:pt x="4674637" y="9330"/>
                </a:cubicBezTo>
                <a:lnTo>
                  <a:pt x="37323" y="0"/>
                </a:lnTo>
                <a:lnTo>
                  <a:pt x="0" y="195942"/>
                </a:lnTo>
                <a:lnTo>
                  <a:pt x="0" y="393751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3429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4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zöveg helye 11"/>
          <p:cNvSpPr>
            <a:spLocks noGrp="1"/>
          </p:cNvSpPr>
          <p:nvPr>
            <p:ph type="body" sz="quarter" idx="3"/>
          </p:nvPr>
        </p:nvSpPr>
        <p:spPr>
          <a:xfrm>
            <a:off x="323528" y="701006"/>
            <a:ext cx="4041775" cy="639762"/>
          </a:xfrm>
        </p:spPr>
        <p:txBody>
          <a:bodyPr>
            <a:normAutofit/>
          </a:bodyPr>
          <a:lstStyle/>
          <a:p>
            <a:r>
              <a:rPr lang="hu-HU" sz="2200" dirty="0" err="1" smtClean="0"/>
              <a:t>Predicted</a:t>
            </a:r>
            <a:r>
              <a:rPr lang="hu-HU" sz="2200" dirty="0" smtClean="0"/>
              <a:t> </a:t>
            </a:r>
            <a:r>
              <a:rPr lang="hu-HU" sz="2200" dirty="0" err="1" smtClean="0"/>
              <a:t>interactions</a:t>
            </a:r>
            <a:endParaRPr lang="en-GB" sz="2200" dirty="0"/>
          </a:p>
        </p:txBody>
      </p:sp>
      <p:sp>
        <p:nvSpPr>
          <p:cNvPr id="13" name="Tartalom helye 12"/>
          <p:cNvSpPr>
            <a:spLocks noGrp="1"/>
          </p:cNvSpPr>
          <p:nvPr>
            <p:ph sz="quarter" idx="4"/>
          </p:nvPr>
        </p:nvSpPr>
        <p:spPr>
          <a:xfrm>
            <a:off x="539552" y="1268760"/>
            <a:ext cx="8496943" cy="3951288"/>
          </a:xfrm>
        </p:spPr>
        <p:txBody>
          <a:bodyPr lIns="72000" rIns="36000">
            <a:normAutofit/>
          </a:bodyPr>
          <a:lstStyle/>
          <a:p>
            <a:r>
              <a:rPr lang="hu-HU" sz="1800" dirty="0" err="1" smtClean="0"/>
              <a:t>Homology</a:t>
            </a:r>
            <a:r>
              <a:rPr lang="hu-HU" sz="1800" dirty="0" smtClean="0"/>
              <a:t>/</a:t>
            </a:r>
            <a:r>
              <a:rPr lang="hu-HU" sz="1800" dirty="0" err="1" smtClean="0"/>
              <a:t>orthology-based</a:t>
            </a:r>
            <a:r>
              <a:rPr lang="hu-HU" sz="1800" dirty="0" smtClean="0"/>
              <a:t> </a:t>
            </a:r>
            <a:r>
              <a:rPr lang="hu-HU" sz="1600" dirty="0"/>
              <a:t>(</a:t>
            </a:r>
            <a:r>
              <a:rPr lang="hu-HU" sz="1600" dirty="0" err="1"/>
              <a:t>interologs</a:t>
            </a:r>
            <a:r>
              <a:rPr lang="hu-HU" sz="1600" dirty="0"/>
              <a:t>)</a:t>
            </a:r>
            <a:endParaRPr lang="hu-HU" sz="1800" dirty="0" smtClean="0"/>
          </a:p>
          <a:p>
            <a:r>
              <a:rPr lang="hu-HU" sz="1800" b="1" dirty="0" err="1" smtClean="0"/>
              <a:t>Domain-motifs</a:t>
            </a:r>
            <a:r>
              <a:rPr lang="hu-HU" sz="1800" b="1" dirty="0" smtClean="0"/>
              <a:t> </a:t>
            </a:r>
            <a:r>
              <a:rPr lang="hu-HU" sz="1800" b="1" dirty="0" err="1" smtClean="0"/>
              <a:t>based</a:t>
            </a:r>
            <a:r>
              <a:rPr lang="hu-HU" sz="1800" b="1" dirty="0" smtClean="0"/>
              <a:t> </a:t>
            </a:r>
            <a:r>
              <a:rPr lang="hu-HU" sz="1600" b="1" dirty="0" smtClean="0"/>
              <a:t>(</a:t>
            </a:r>
            <a:r>
              <a:rPr lang="hu-HU" sz="1600" b="1" dirty="0" err="1" smtClean="0"/>
              <a:t>directed</a:t>
            </a:r>
            <a:r>
              <a:rPr lang="hu-HU" sz="1600" b="1" dirty="0" smtClean="0"/>
              <a:t>)</a:t>
            </a:r>
            <a:endParaRPr lang="en-GB" sz="1800" b="1" dirty="0" smtClean="0"/>
          </a:p>
          <a:p>
            <a:r>
              <a:rPr lang="hu-HU" sz="1800" dirty="0" err="1" smtClean="0"/>
              <a:t>Domain-domain</a:t>
            </a:r>
            <a:r>
              <a:rPr lang="hu-HU" sz="1800" dirty="0" smtClean="0"/>
              <a:t> </a:t>
            </a:r>
            <a:r>
              <a:rPr lang="hu-HU" sz="1800" dirty="0" err="1" smtClean="0"/>
              <a:t>based</a:t>
            </a:r>
            <a:r>
              <a:rPr lang="hu-HU" sz="1800" dirty="0" smtClean="0"/>
              <a:t> </a:t>
            </a:r>
            <a:r>
              <a:rPr lang="hu-HU" sz="1600" dirty="0" smtClean="0"/>
              <a:t>(</a:t>
            </a:r>
            <a:r>
              <a:rPr lang="hu-HU" sz="1600" dirty="0" err="1" smtClean="0"/>
              <a:t>interaction</a:t>
            </a:r>
            <a:r>
              <a:rPr lang="hu-HU" sz="1600" dirty="0" smtClean="0"/>
              <a:t> &amp; </a:t>
            </a:r>
            <a:r>
              <a:rPr lang="hu-HU" sz="1600" dirty="0" err="1" smtClean="0"/>
              <a:t>direction</a:t>
            </a:r>
            <a:r>
              <a:rPr lang="hu-HU" sz="1600" dirty="0" smtClean="0"/>
              <a:t>)</a:t>
            </a:r>
            <a:endParaRPr lang="hu-HU" sz="1800" dirty="0" smtClean="0"/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0" y="44624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hu-HU" sz="3200" dirty="0" smtClean="0">
                <a:solidFill>
                  <a:schemeClr val="bg1"/>
                </a:solidFill>
                <a:latin typeface="Constantia" pitchFamily="18" charset="0"/>
              </a:rPr>
              <a:t>P</a:t>
            </a:r>
            <a:r>
              <a:rPr lang="en-GB" sz="3200" dirty="0" err="1" smtClean="0">
                <a:solidFill>
                  <a:schemeClr val="bg1"/>
                </a:solidFill>
                <a:latin typeface="Constantia" pitchFamily="18" charset="0"/>
              </a:rPr>
              <a:t>rotein</a:t>
            </a:r>
            <a:r>
              <a:rPr lang="en-GB" sz="3200" dirty="0" smtClean="0">
                <a:solidFill>
                  <a:schemeClr val="bg1"/>
                </a:solidFill>
                <a:latin typeface="Constantia" pitchFamily="18" charset="0"/>
              </a:rPr>
              <a:t>-protein interactions</a:t>
            </a:r>
            <a:endParaRPr lang="en-GB" sz="3200" dirty="0">
              <a:solidFill>
                <a:schemeClr val="bg1"/>
              </a:solidFill>
              <a:latin typeface="Constantia" pitchFamily="18" charset="0"/>
            </a:endParaRPr>
          </a:p>
        </p:txBody>
      </p:sp>
      <p:grpSp>
        <p:nvGrpSpPr>
          <p:cNvPr id="9" name="Csoportba foglalás 29"/>
          <p:cNvGrpSpPr>
            <a:grpSpLocks/>
          </p:cNvGrpSpPr>
          <p:nvPr/>
        </p:nvGrpSpPr>
        <p:grpSpPr bwMode="auto">
          <a:xfrm>
            <a:off x="7596336" y="3933056"/>
            <a:ext cx="1122362" cy="1306513"/>
            <a:chOff x="1459795" y="1828963"/>
            <a:chExt cx="1122341" cy="1305881"/>
          </a:xfrm>
        </p:grpSpPr>
        <p:sp>
          <p:nvSpPr>
            <p:cNvPr id="14" name="Kör 13"/>
            <p:cNvSpPr/>
            <p:nvPr/>
          </p:nvSpPr>
          <p:spPr>
            <a:xfrm rot="6361999">
              <a:off x="1459252" y="1829506"/>
              <a:ext cx="1080565" cy="1079480"/>
            </a:xfrm>
            <a:prstGeom prst="pi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hu-HU">
                <a:solidFill>
                  <a:schemeClr val="tx1"/>
                </a:solidFill>
              </a:endParaRPr>
            </a:p>
          </p:txBody>
        </p:sp>
        <p:grpSp>
          <p:nvGrpSpPr>
            <p:cNvPr id="15" name="Csoportba foglalás 15"/>
            <p:cNvGrpSpPr>
              <a:grpSpLocks/>
            </p:cNvGrpSpPr>
            <p:nvPr/>
          </p:nvGrpSpPr>
          <p:grpSpPr bwMode="auto">
            <a:xfrm rot="-2597141">
              <a:off x="1604112" y="2156820"/>
              <a:ext cx="978024" cy="978024"/>
              <a:chOff x="4009256" y="2794248"/>
              <a:chExt cx="978024" cy="978024"/>
            </a:xfrm>
          </p:grpSpPr>
          <p:sp>
            <p:nvSpPr>
              <p:cNvPr id="16" name="Ellipszis 15"/>
              <p:cNvSpPr/>
              <p:nvPr/>
            </p:nvSpPr>
            <p:spPr>
              <a:xfrm>
                <a:off x="4009239" y="2793029"/>
                <a:ext cx="215896" cy="21579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hu-HU"/>
              </a:p>
            </p:txBody>
          </p:sp>
          <p:sp>
            <p:nvSpPr>
              <p:cNvPr id="17" name="Ellipszis 16"/>
              <p:cNvSpPr/>
              <p:nvPr/>
            </p:nvSpPr>
            <p:spPr>
              <a:xfrm>
                <a:off x="4162046" y="2945606"/>
                <a:ext cx="215896" cy="215796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hu-HU"/>
              </a:p>
            </p:txBody>
          </p:sp>
          <p:sp>
            <p:nvSpPr>
              <p:cNvPr id="18" name="Ellipszis 17"/>
              <p:cNvSpPr/>
              <p:nvPr/>
            </p:nvSpPr>
            <p:spPr>
              <a:xfrm>
                <a:off x="4314853" y="3098184"/>
                <a:ext cx="215896" cy="215796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hu-HU"/>
              </a:p>
            </p:txBody>
          </p:sp>
          <p:sp>
            <p:nvSpPr>
              <p:cNvPr id="19" name="Ellipszis 18"/>
              <p:cNvSpPr/>
              <p:nvPr/>
            </p:nvSpPr>
            <p:spPr>
              <a:xfrm>
                <a:off x="4465415" y="3250829"/>
                <a:ext cx="215896" cy="215796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hu-HU"/>
              </a:p>
            </p:txBody>
          </p:sp>
          <p:sp>
            <p:nvSpPr>
              <p:cNvPr id="20" name="Ellipszis 19"/>
              <p:cNvSpPr/>
              <p:nvPr/>
            </p:nvSpPr>
            <p:spPr>
              <a:xfrm>
                <a:off x="4618222" y="3403407"/>
                <a:ext cx="215896" cy="215796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hu-HU"/>
              </a:p>
            </p:txBody>
          </p:sp>
          <p:sp>
            <p:nvSpPr>
              <p:cNvPr id="21" name="Ellipszis 20"/>
              <p:cNvSpPr/>
              <p:nvPr/>
            </p:nvSpPr>
            <p:spPr>
              <a:xfrm>
                <a:off x="4771028" y="3555984"/>
                <a:ext cx="215896" cy="215796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hu-HU"/>
              </a:p>
            </p:txBody>
          </p:sp>
        </p:grpSp>
      </p:grpSp>
      <p:grpSp>
        <p:nvGrpSpPr>
          <p:cNvPr id="22" name="Csoportba foglalás 16"/>
          <p:cNvGrpSpPr>
            <a:grpSpLocks/>
          </p:cNvGrpSpPr>
          <p:nvPr/>
        </p:nvGrpSpPr>
        <p:grpSpPr bwMode="auto">
          <a:xfrm rot="-2597141">
            <a:off x="6876010" y="2204619"/>
            <a:ext cx="1739900" cy="1739900"/>
            <a:chOff x="3552056" y="2337048"/>
            <a:chExt cx="1740024" cy="1740024"/>
          </a:xfrm>
        </p:grpSpPr>
        <p:sp>
          <p:nvSpPr>
            <p:cNvPr id="23" name="Ellipszis 22"/>
            <p:cNvSpPr/>
            <p:nvPr/>
          </p:nvSpPr>
          <p:spPr>
            <a:xfrm>
              <a:off x="3552253" y="2335724"/>
              <a:ext cx="215915" cy="21591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hu-HU"/>
            </a:p>
          </p:txBody>
        </p:sp>
        <p:sp>
          <p:nvSpPr>
            <p:cNvPr id="24" name="Ellipszis 23"/>
            <p:cNvSpPr/>
            <p:nvPr/>
          </p:nvSpPr>
          <p:spPr>
            <a:xfrm>
              <a:off x="3705073" y="2488386"/>
              <a:ext cx="215915" cy="21591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hu-HU"/>
            </a:p>
          </p:txBody>
        </p:sp>
        <p:sp>
          <p:nvSpPr>
            <p:cNvPr id="25" name="Ellipszis 24"/>
            <p:cNvSpPr/>
            <p:nvPr/>
          </p:nvSpPr>
          <p:spPr>
            <a:xfrm>
              <a:off x="3856738" y="2639960"/>
              <a:ext cx="215915" cy="21591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hu-HU"/>
            </a:p>
          </p:txBody>
        </p:sp>
        <p:sp>
          <p:nvSpPr>
            <p:cNvPr id="26" name="Ellipszis 25"/>
            <p:cNvSpPr/>
            <p:nvPr/>
          </p:nvSpPr>
          <p:spPr>
            <a:xfrm>
              <a:off x="4009558" y="2792622"/>
              <a:ext cx="215915" cy="21591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hu-HU"/>
            </a:p>
          </p:txBody>
        </p:sp>
        <p:sp>
          <p:nvSpPr>
            <p:cNvPr id="27" name="Ellipszis 26"/>
            <p:cNvSpPr/>
            <p:nvPr/>
          </p:nvSpPr>
          <p:spPr>
            <a:xfrm>
              <a:off x="4162378" y="2945285"/>
              <a:ext cx="215915" cy="215915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hu-HU"/>
            </a:p>
          </p:txBody>
        </p:sp>
        <p:sp>
          <p:nvSpPr>
            <p:cNvPr id="28" name="Ellipszis 27"/>
            <p:cNvSpPr/>
            <p:nvPr/>
          </p:nvSpPr>
          <p:spPr>
            <a:xfrm>
              <a:off x="4314110" y="3099102"/>
              <a:ext cx="215915" cy="215915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hu-HU"/>
            </a:p>
          </p:txBody>
        </p:sp>
        <p:sp>
          <p:nvSpPr>
            <p:cNvPr id="29" name="Ellipszis 28"/>
            <p:cNvSpPr/>
            <p:nvPr/>
          </p:nvSpPr>
          <p:spPr>
            <a:xfrm>
              <a:off x="4465774" y="3250676"/>
              <a:ext cx="215915" cy="21591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hu-HU"/>
            </a:p>
          </p:txBody>
        </p:sp>
        <p:sp>
          <p:nvSpPr>
            <p:cNvPr id="30" name="Ellipszis 29"/>
            <p:cNvSpPr/>
            <p:nvPr/>
          </p:nvSpPr>
          <p:spPr>
            <a:xfrm>
              <a:off x="4618595" y="3403338"/>
              <a:ext cx="215915" cy="21591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hu-HU"/>
            </a:p>
          </p:txBody>
        </p:sp>
        <p:sp>
          <p:nvSpPr>
            <p:cNvPr id="31" name="Ellipszis 30"/>
            <p:cNvSpPr/>
            <p:nvPr/>
          </p:nvSpPr>
          <p:spPr>
            <a:xfrm>
              <a:off x="4771415" y="3556000"/>
              <a:ext cx="215915" cy="21591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hu-HU"/>
            </a:p>
          </p:txBody>
        </p:sp>
        <p:sp>
          <p:nvSpPr>
            <p:cNvPr id="32" name="Ellipszis 31"/>
            <p:cNvSpPr/>
            <p:nvPr/>
          </p:nvSpPr>
          <p:spPr>
            <a:xfrm>
              <a:off x="4923080" y="3707574"/>
              <a:ext cx="215915" cy="2159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hu-HU"/>
            </a:p>
          </p:txBody>
        </p:sp>
        <p:sp>
          <p:nvSpPr>
            <p:cNvPr id="33" name="Ellipszis 32"/>
            <p:cNvSpPr/>
            <p:nvPr/>
          </p:nvSpPr>
          <p:spPr>
            <a:xfrm>
              <a:off x="5075900" y="3860236"/>
              <a:ext cx="215915" cy="21591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hu-HU"/>
            </a:p>
          </p:txBody>
        </p:sp>
      </p:grpSp>
      <p:sp>
        <p:nvSpPr>
          <p:cNvPr id="34" name="Kör 33"/>
          <p:cNvSpPr/>
          <p:nvPr/>
        </p:nvSpPr>
        <p:spPr>
          <a:xfrm rot="6361999">
            <a:off x="6572477" y="5141445"/>
            <a:ext cx="1081087" cy="1081088"/>
          </a:xfrm>
          <a:prstGeom prst="pi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>
              <a:solidFill>
                <a:schemeClr val="tx1"/>
              </a:solidFill>
            </a:endParaRPr>
          </a:p>
        </p:txBody>
      </p:sp>
      <p:sp>
        <p:nvSpPr>
          <p:cNvPr id="35" name="Szövegdoboz 34"/>
          <p:cNvSpPr txBox="1"/>
          <p:nvPr/>
        </p:nvSpPr>
        <p:spPr>
          <a:xfrm>
            <a:off x="4488005" y="3932681"/>
            <a:ext cx="165618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 smtClean="0"/>
              <a:t>Domain-motif</a:t>
            </a:r>
            <a:r>
              <a:rPr lang="hu-HU" dirty="0" smtClean="0"/>
              <a:t> </a:t>
            </a:r>
            <a:r>
              <a:rPr lang="hu-HU" dirty="0" err="1" smtClean="0"/>
              <a:t>database</a:t>
            </a:r>
            <a:r>
              <a:rPr lang="hu-HU" dirty="0" smtClean="0"/>
              <a:t> </a:t>
            </a:r>
            <a:br>
              <a:rPr lang="hu-HU" dirty="0" smtClean="0"/>
            </a:br>
            <a:r>
              <a:rPr lang="hu-HU" sz="1600" dirty="0" smtClean="0"/>
              <a:t>(</a:t>
            </a:r>
            <a:r>
              <a:rPr lang="hu-HU" sz="1600" dirty="0" err="1" smtClean="0"/>
              <a:t>eg</a:t>
            </a:r>
            <a:r>
              <a:rPr lang="hu-HU" sz="1600" dirty="0" smtClean="0"/>
              <a:t>., ELM server)</a:t>
            </a:r>
            <a:endParaRPr lang="hu-HU" dirty="0"/>
          </a:p>
        </p:txBody>
      </p:sp>
      <p:sp>
        <p:nvSpPr>
          <p:cNvPr id="36" name="Szövegdoboz 35"/>
          <p:cNvSpPr txBox="1"/>
          <p:nvPr/>
        </p:nvSpPr>
        <p:spPr>
          <a:xfrm>
            <a:off x="4427984" y="2608456"/>
            <a:ext cx="214902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Protein </a:t>
            </a:r>
            <a:r>
              <a:rPr lang="hu-HU" dirty="0" err="1" smtClean="0"/>
              <a:t>sequence</a:t>
            </a:r>
            <a:r>
              <a:rPr lang="hu-HU" dirty="0" smtClean="0"/>
              <a:t> of a protein of interest</a:t>
            </a:r>
            <a:br>
              <a:rPr lang="hu-HU" dirty="0" smtClean="0"/>
            </a:br>
            <a:r>
              <a:rPr lang="hu-HU" sz="1600" dirty="0" smtClean="0"/>
              <a:t>(</a:t>
            </a:r>
            <a:r>
              <a:rPr lang="hu-HU" sz="1600" dirty="0" err="1" smtClean="0"/>
              <a:t>eg</a:t>
            </a:r>
            <a:r>
              <a:rPr lang="hu-HU" sz="1600" dirty="0" smtClean="0"/>
              <a:t>., </a:t>
            </a:r>
            <a:r>
              <a:rPr lang="hu-HU" sz="1600" dirty="0" err="1" smtClean="0"/>
              <a:t>from</a:t>
            </a:r>
            <a:r>
              <a:rPr lang="hu-HU" sz="1600" dirty="0" smtClean="0"/>
              <a:t> </a:t>
            </a:r>
            <a:r>
              <a:rPr lang="hu-HU" sz="1600" dirty="0" err="1" smtClean="0"/>
              <a:t>UniProt</a:t>
            </a:r>
            <a:r>
              <a:rPr lang="hu-HU" sz="1600" dirty="0" smtClean="0"/>
              <a:t>)</a:t>
            </a:r>
            <a:endParaRPr lang="hu-HU" dirty="0"/>
          </a:p>
        </p:txBody>
      </p:sp>
      <p:sp>
        <p:nvSpPr>
          <p:cNvPr id="37" name="Szövegdoboz 36"/>
          <p:cNvSpPr txBox="1"/>
          <p:nvPr/>
        </p:nvSpPr>
        <p:spPr>
          <a:xfrm>
            <a:off x="5220072" y="6239053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 err="1" smtClean="0"/>
              <a:t>Predicted</a:t>
            </a:r>
            <a:r>
              <a:rPr lang="hu-HU" b="1" dirty="0" smtClean="0"/>
              <a:t> PPI </a:t>
            </a:r>
            <a:r>
              <a:rPr lang="hu-HU" b="1" dirty="0" err="1" smtClean="0"/>
              <a:t>based</a:t>
            </a:r>
            <a:r>
              <a:rPr lang="hu-HU" b="1" dirty="0" smtClean="0"/>
              <a:t> </a:t>
            </a:r>
            <a:r>
              <a:rPr lang="hu-HU" b="1" dirty="0" err="1" smtClean="0"/>
              <a:t>on</a:t>
            </a:r>
            <a:r>
              <a:rPr lang="hu-HU" b="1" dirty="0" smtClean="0"/>
              <a:t> </a:t>
            </a:r>
          </a:p>
          <a:p>
            <a:pPr algn="ctr"/>
            <a:r>
              <a:rPr lang="hu-HU" b="1" dirty="0" err="1" smtClean="0"/>
              <a:t>domain-motif</a:t>
            </a:r>
            <a:r>
              <a:rPr lang="hu-HU" b="1" dirty="0" smtClean="0"/>
              <a:t> </a:t>
            </a:r>
            <a:r>
              <a:rPr lang="hu-HU" b="1" dirty="0" err="1" smtClean="0"/>
              <a:t>interaction</a:t>
            </a:r>
            <a:endParaRPr lang="hu-HU" b="1" dirty="0"/>
          </a:p>
        </p:txBody>
      </p:sp>
      <p:sp>
        <p:nvSpPr>
          <p:cNvPr id="38" name="Szövegdoboz 37"/>
          <p:cNvSpPr txBox="1"/>
          <p:nvPr/>
        </p:nvSpPr>
        <p:spPr>
          <a:xfrm>
            <a:off x="4499992" y="5230941"/>
            <a:ext cx="201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 smtClean="0"/>
              <a:t>Enzymatic</a:t>
            </a:r>
            <a:r>
              <a:rPr lang="hu-HU" dirty="0" smtClean="0"/>
              <a:t> </a:t>
            </a:r>
            <a:r>
              <a:rPr lang="hu-HU" dirty="0" err="1" smtClean="0"/>
              <a:t>domain</a:t>
            </a:r>
            <a:r>
              <a:rPr lang="hu-HU" dirty="0" smtClean="0"/>
              <a:t> </a:t>
            </a:r>
            <a:r>
              <a:rPr lang="hu-HU" dirty="0" err="1" smtClean="0"/>
              <a:t>capable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target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protein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236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0.00093 L -0.07136 0.41921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00" y="21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11022E-16 L -0.1085 0.17778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00" y="8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35" grpId="0"/>
      <p:bldP spid="36" grpId="0"/>
      <p:bldP spid="37" grpId="0"/>
      <p:bldP spid="3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0" y="44624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hu-HU" sz="3200" dirty="0" smtClean="0">
                <a:solidFill>
                  <a:schemeClr val="bg1"/>
                </a:solidFill>
                <a:latin typeface="Constantia" pitchFamily="18" charset="0"/>
              </a:rPr>
              <a:t>P</a:t>
            </a:r>
            <a:r>
              <a:rPr lang="en-GB" sz="3200" dirty="0" err="1" smtClean="0">
                <a:solidFill>
                  <a:schemeClr val="bg1"/>
                </a:solidFill>
                <a:latin typeface="Constantia" pitchFamily="18" charset="0"/>
              </a:rPr>
              <a:t>rotein</a:t>
            </a:r>
            <a:r>
              <a:rPr lang="en-GB" sz="3200" dirty="0" smtClean="0">
                <a:solidFill>
                  <a:schemeClr val="bg1"/>
                </a:solidFill>
                <a:latin typeface="Constantia" pitchFamily="18" charset="0"/>
              </a:rPr>
              <a:t>-protein interactions</a:t>
            </a:r>
            <a:endParaRPr lang="en-GB" sz="3200" dirty="0">
              <a:solidFill>
                <a:schemeClr val="bg1"/>
              </a:solidFill>
              <a:latin typeface="Constantia" pitchFamily="18" charset="0"/>
            </a:endParaRPr>
          </a:p>
        </p:txBody>
      </p:sp>
      <p:grpSp>
        <p:nvGrpSpPr>
          <p:cNvPr id="39" name="Csoportba foglalás 16"/>
          <p:cNvGrpSpPr>
            <a:grpSpLocks/>
          </p:cNvGrpSpPr>
          <p:nvPr/>
        </p:nvGrpSpPr>
        <p:grpSpPr bwMode="auto">
          <a:xfrm>
            <a:off x="6948264" y="2420888"/>
            <a:ext cx="1025525" cy="595313"/>
            <a:chOff x="2236458" y="2363031"/>
            <a:chExt cx="1026086" cy="594851"/>
          </a:xfrm>
        </p:grpSpPr>
        <p:sp>
          <p:nvSpPr>
            <p:cNvPr id="40" name="Könnycsepp 39"/>
            <p:cNvSpPr/>
            <p:nvPr/>
          </p:nvSpPr>
          <p:spPr>
            <a:xfrm rot="2787057">
              <a:off x="2232082" y="2367407"/>
              <a:ext cx="588506" cy="579754"/>
            </a:xfrm>
            <a:prstGeom prst="teardrop">
              <a:avLst>
                <a:gd name="adj" fmla="val 1004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hu-HU"/>
            </a:p>
          </p:txBody>
        </p:sp>
        <p:sp>
          <p:nvSpPr>
            <p:cNvPr id="41" name="Kör 40"/>
            <p:cNvSpPr/>
            <p:nvPr/>
          </p:nvSpPr>
          <p:spPr>
            <a:xfrm rot="13566149">
              <a:off x="2686347" y="2381685"/>
              <a:ext cx="575816" cy="576578"/>
            </a:xfrm>
            <a:prstGeom prst="pi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hu-HU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Csoportba foglalás 64"/>
          <p:cNvGrpSpPr>
            <a:grpSpLocks/>
          </p:cNvGrpSpPr>
          <p:nvPr/>
        </p:nvGrpSpPr>
        <p:grpSpPr bwMode="auto">
          <a:xfrm>
            <a:off x="6939087" y="3813572"/>
            <a:ext cx="1152525" cy="2159795"/>
            <a:chOff x="1359160" y="3573016"/>
            <a:chExt cx="1152128" cy="2159447"/>
          </a:xfrm>
        </p:grpSpPr>
        <p:cxnSp>
          <p:nvCxnSpPr>
            <p:cNvPr id="43" name="Egyenes összekötő 42"/>
            <p:cNvCxnSpPr>
              <a:stCxn id="63" idx="6"/>
              <a:endCxn id="58" idx="2"/>
            </p:cNvCxnSpPr>
            <p:nvPr/>
          </p:nvCxnSpPr>
          <p:spPr>
            <a:xfrm>
              <a:off x="1430573" y="3573810"/>
              <a:ext cx="83791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gyenes összekötő 43"/>
            <p:cNvCxnSpPr>
              <a:stCxn id="63" idx="6"/>
              <a:endCxn id="60" idx="2"/>
            </p:cNvCxnSpPr>
            <p:nvPr/>
          </p:nvCxnSpPr>
          <p:spPr>
            <a:xfrm>
              <a:off x="1430573" y="3573810"/>
              <a:ext cx="837911" cy="14396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gyenes összekötő 44"/>
            <p:cNvCxnSpPr>
              <a:stCxn id="63" idx="6"/>
              <a:endCxn id="59" idx="2"/>
            </p:cNvCxnSpPr>
            <p:nvPr/>
          </p:nvCxnSpPr>
          <p:spPr>
            <a:xfrm>
              <a:off x="1430573" y="3573810"/>
              <a:ext cx="837911" cy="21586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Egyenes összekötő 45"/>
            <p:cNvCxnSpPr/>
            <p:nvPr/>
          </p:nvCxnSpPr>
          <p:spPr>
            <a:xfrm>
              <a:off x="1359160" y="3573016"/>
              <a:ext cx="1152128" cy="7206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gyenes összekötő 46"/>
            <p:cNvCxnSpPr>
              <a:stCxn id="58" idx="2"/>
              <a:endCxn id="64" idx="6"/>
            </p:cNvCxnSpPr>
            <p:nvPr/>
          </p:nvCxnSpPr>
          <p:spPr>
            <a:xfrm flipH="1">
              <a:off x="1430573" y="3573810"/>
              <a:ext cx="837911" cy="7920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gyenes összekötő 47"/>
            <p:cNvCxnSpPr/>
            <p:nvPr/>
          </p:nvCxnSpPr>
          <p:spPr>
            <a:xfrm flipV="1">
              <a:off x="1359160" y="4293625"/>
              <a:ext cx="1152128" cy="714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Egyenes összekötő 48"/>
            <p:cNvCxnSpPr>
              <a:stCxn id="64" idx="6"/>
              <a:endCxn id="60" idx="2"/>
            </p:cNvCxnSpPr>
            <p:nvPr/>
          </p:nvCxnSpPr>
          <p:spPr>
            <a:xfrm>
              <a:off x="1430573" y="4365846"/>
              <a:ext cx="837911" cy="6475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gyenes összekötő 49"/>
            <p:cNvCxnSpPr/>
            <p:nvPr/>
          </p:nvCxnSpPr>
          <p:spPr>
            <a:xfrm flipV="1">
              <a:off x="1481356" y="4293625"/>
              <a:ext cx="1029932" cy="8237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Egyenes összekötő 50"/>
            <p:cNvCxnSpPr>
              <a:stCxn id="64" idx="6"/>
              <a:endCxn id="59" idx="2"/>
            </p:cNvCxnSpPr>
            <p:nvPr/>
          </p:nvCxnSpPr>
          <p:spPr>
            <a:xfrm>
              <a:off x="1430573" y="4365846"/>
              <a:ext cx="837911" cy="13666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Egyenes összekötő 51"/>
            <p:cNvCxnSpPr>
              <a:stCxn id="65" idx="7"/>
              <a:endCxn id="58" idx="2"/>
            </p:cNvCxnSpPr>
            <p:nvPr/>
          </p:nvCxnSpPr>
          <p:spPr>
            <a:xfrm flipV="1">
              <a:off x="1553340" y="3573810"/>
              <a:ext cx="715145" cy="15442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Egyenes összekötő 52"/>
            <p:cNvCxnSpPr>
              <a:stCxn id="65" idx="7"/>
              <a:endCxn id="60" idx="2"/>
            </p:cNvCxnSpPr>
            <p:nvPr/>
          </p:nvCxnSpPr>
          <p:spPr>
            <a:xfrm flipV="1">
              <a:off x="1553340" y="5013441"/>
              <a:ext cx="715145" cy="1045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Egyenes összekötő 53"/>
            <p:cNvCxnSpPr>
              <a:stCxn id="65" idx="7"/>
              <a:endCxn id="59" idx="2"/>
            </p:cNvCxnSpPr>
            <p:nvPr/>
          </p:nvCxnSpPr>
          <p:spPr>
            <a:xfrm>
              <a:off x="1553340" y="5118013"/>
              <a:ext cx="715145" cy="6144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Egyenes összekötő 54"/>
          <p:cNvCxnSpPr/>
          <p:nvPr/>
        </p:nvCxnSpPr>
        <p:spPr>
          <a:xfrm flipV="1">
            <a:off x="7107362" y="4508897"/>
            <a:ext cx="1050925" cy="84931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56" name="Csoportba foglalás 63"/>
          <p:cNvGrpSpPr>
            <a:grpSpLocks/>
          </p:cNvGrpSpPr>
          <p:nvPr/>
        </p:nvGrpSpPr>
        <p:grpSpPr bwMode="auto">
          <a:xfrm>
            <a:off x="7823325" y="3526235"/>
            <a:ext cx="600075" cy="2735262"/>
            <a:chOff x="2242959" y="3284984"/>
            <a:chExt cx="600849" cy="2736304"/>
          </a:xfrm>
        </p:grpSpPr>
        <p:cxnSp>
          <p:nvCxnSpPr>
            <p:cNvPr id="57" name="Egyenes összekötő 56"/>
            <p:cNvCxnSpPr>
              <a:stCxn id="58" idx="4"/>
              <a:endCxn id="59" idx="0"/>
            </p:cNvCxnSpPr>
            <p:nvPr/>
          </p:nvCxnSpPr>
          <p:spPr>
            <a:xfrm rot="5400000">
              <a:off x="1764429" y="4653136"/>
              <a:ext cx="1583341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Ellipszis 57"/>
            <p:cNvSpPr/>
            <p:nvPr/>
          </p:nvSpPr>
          <p:spPr>
            <a:xfrm>
              <a:off x="2268392" y="3284984"/>
              <a:ext cx="575416" cy="576482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hu-HU"/>
            </a:p>
          </p:txBody>
        </p:sp>
        <p:sp>
          <p:nvSpPr>
            <p:cNvPr id="59" name="Ellipszis 58"/>
            <p:cNvSpPr/>
            <p:nvPr/>
          </p:nvSpPr>
          <p:spPr>
            <a:xfrm>
              <a:off x="2268392" y="5444806"/>
              <a:ext cx="575416" cy="576482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hu-HU"/>
            </a:p>
          </p:txBody>
        </p:sp>
        <p:sp>
          <p:nvSpPr>
            <p:cNvPr id="60" name="Ellipszis 59"/>
            <p:cNvSpPr/>
            <p:nvPr/>
          </p:nvSpPr>
          <p:spPr>
            <a:xfrm>
              <a:off x="2268392" y="4725395"/>
              <a:ext cx="575416" cy="57648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hu-HU"/>
            </a:p>
          </p:txBody>
        </p:sp>
        <p:sp>
          <p:nvSpPr>
            <p:cNvPr id="61" name="Kör 60"/>
            <p:cNvSpPr/>
            <p:nvPr/>
          </p:nvSpPr>
          <p:spPr>
            <a:xfrm rot="13566149">
              <a:off x="2242427" y="3981106"/>
              <a:ext cx="576482" cy="575416"/>
            </a:xfrm>
            <a:prstGeom prst="pi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hu-HU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Csoportba foglalás 62"/>
          <p:cNvGrpSpPr>
            <a:grpSpLocks/>
          </p:cNvGrpSpPr>
          <p:nvPr/>
        </p:nvGrpSpPr>
        <p:grpSpPr bwMode="auto">
          <a:xfrm>
            <a:off x="6429500" y="3526235"/>
            <a:ext cx="581025" cy="2112962"/>
            <a:chOff x="822154" y="3284984"/>
            <a:chExt cx="581494" cy="2113455"/>
          </a:xfrm>
        </p:grpSpPr>
        <p:sp>
          <p:nvSpPr>
            <p:cNvPr id="63" name="Ellipszis 62"/>
            <p:cNvSpPr/>
            <p:nvPr/>
          </p:nvSpPr>
          <p:spPr>
            <a:xfrm>
              <a:off x="826920" y="3284984"/>
              <a:ext cx="576728" cy="57639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hu-HU"/>
            </a:p>
          </p:txBody>
        </p:sp>
        <p:sp>
          <p:nvSpPr>
            <p:cNvPr id="64" name="Ellipszis 63"/>
            <p:cNvSpPr/>
            <p:nvPr/>
          </p:nvSpPr>
          <p:spPr>
            <a:xfrm>
              <a:off x="826920" y="4077331"/>
              <a:ext cx="576728" cy="576397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hu-HU"/>
            </a:p>
          </p:txBody>
        </p:sp>
        <p:sp>
          <p:nvSpPr>
            <p:cNvPr id="65" name="Könnycsepp 64"/>
            <p:cNvSpPr/>
            <p:nvPr/>
          </p:nvSpPr>
          <p:spPr>
            <a:xfrm rot="2787057">
              <a:off x="818350" y="4814731"/>
              <a:ext cx="587512" cy="579905"/>
            </a:xfrm>
            <a:prstGeom prst="teardrop">
              <a:avLst>
                <a:gd name="adj" fmla="val 1004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hu-HU"/>
            </a:p>
          </p:txBody>
        </p:sp>
        <p:cxnSp>
          <p:nvCxnSpPr>
            <p:cNvPr id="66" name="Egyenes összekötő 65"/>
            <p:cNvCxnSpPr>
              <a:stCxn id="63" idx="4"/>
              <a:endCxn id="64" idx="0"/>
            </p:cNvCxnSpPr>
            <p:nvPr/>
          </p:nvCxnSpPr>
          <p:spPr>
            <a:xfrm rot="5400000">
              <a:off x="1008103" y="3969356"/>
              <a:ext cx="21595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Egyenes összekötő 66"/>
            <p:cNvCxnSpPr>
              <a:stCxn id="64" idx="4"/>
              <a:endCxn id="65" idx="5"/>
            </p:cNvCxnSpPr>
            <p:nvPr/>
          </p:nvCxnSpPr>
          <p:spPr>
            <a:xfrm rot="16200000" flipH="1">
              <a:off x="1037479" y="4732327"/>
              <a:ext cx="158787" cy="158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0" name="Szövegdoboz 69"/>
          <p:cNvSpPr txBox="1"/>
          <p:nvPr/>
        </p:nvSpPr>
        <p:spPr>
          <a:xfrm>
            <a:off x="4572000" y="2420888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 smtClean="0"/>
              <a:t>Domain-domain</a:t>
            </a:r>
            <a:r>
              <a:rPr lang="hu-HU" dirty="0" smtClean="0"/>
              <a:t> </a:t>
            </a:r>
            <a:r>
              <a:rPr lang="hu-HU" dirty="0" err="1" smtClean="0"/>
              <a:t>interaction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sz="1600" dirty="0" smtClean="0"/>
              <a:t>(</a:t>
            </a:r>
            <a:r>
              <a:rPr lang="hu-HU" sz="1600" dirty="0" err="1" smtClean="0"/>
              <a:t>eg</a:t>
            </a:r>
            <a:r>
              <a:rPr lang="hu-HU" sz="1600" dirty="0" smtClean="0"/>
              <a:t>., DOMINE)</a:t>
            </a:r>
            <a:endParaRPr lang="hu-HU" dirty="0"/>
          </a:p>
        </p:txBody>
      </p:sp>
      <p:sp>
        <p:nvSpPr>
          <p:cNvPr id="71" name="Szövegdoboz 70"/>
          <p:cNvSpPr txBox="1"/>
          <p:nvPr/>
        </p:nvSpPr>
        <p:spPr>
          <a:xfrm>
            <a:off x="4572000" y="3657798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 smtClean="0"/>
              <a:t>Protein-domain</a:t>
            </a:r>
            <a:r>
              <a:rPr lang="hu-HU" dirty="0" smtClean="0"/>
              <a:t> </a:t>
            </a:r>
            <a:r>
              <a:rPr lang="hu-HU" dirty="0" err="1" smtClean="0"/>
              <a:t>composition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sz="1600" dirty="0" smtClean="0"/>
              <a:t>(</a:t>
            </a:r>
            <a:r>
              <a:rPr lang="hu-HU" sz="1600" dirty="0" err="1" smtClean="0"/>
              <a:t>eg</a:t>
            </a:r>
            <a:r>
              <a:rPr lang="hu-HU" sz="1600" dirty="0" smtClean="0"/>
              <a:t>., PFAM)</a:t>
            </a:r>
            <a:endParaRPr lang="hu-HU" dirty="0"/>
          </a:p>
        </p:txBody>
      </p:sp>
      <p:sp>
        <p:nvSpPr>
          <p:cNvPr id="72" name="Szövegdoboz 71"/>
          <p:cNvSpPr txBox="1"/>
          <p:nvPr/>
        </p:nvSpPr>
        <p:spPr>
          <a:xfrm>
            <a:off x="4644008" y="5025950"/>
            <a:ext cx="1368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 smtClean="0"/>
              <a:t>Possible</a:t>
            </a:r>
            <a:r>
              <a:rPr lang="hu-HU" dirty="0" smtClean="0"/>
              <a:t> </a:t>
            </a:r>
            <a:r>
              <a:rPr lang="hu-HU" dirty="0" err="1" smtClean="0"/>
              <a:t>domain</a:t>
            </a:r>
            <a:r>
              <a:rPr lang="hu-HU" dirty="0" smtClean="0"/>
              <a:t> </a:t>
            </a:r>
            <a:r>
              <a:rPr lang="hu-HU" dirty="0" err="1" smtClean="0"/>
              <a:t>pairs</a:t>
            </a:r>
            <a:endParaRPr lang="hu-HU" dirty="0"/>
          </a:p>
        </p:txBody>
      </p:sp>
      <p:sp>
        <p:nvSpPr>
          <p:cNvPr id="73" name="Szövegdoboz 72"/>
          <p:cNvSpPr txBox="1"/>
          <p:nvPr/>
        </p:nvSpPr>
        <p:spPr>
          <a:xfrm>
            <a:off x="5220072" y="6239053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 err="1" smtClean="0"/>
              <a:t>Predicted</a:t>
            </a:r>
            <a:r>
              <a:rPr lang="hu-HU" b="1" dirty="0" smtClean="0"/>
              <a:t> PPI </a:t>
            </a:r>
            <a:r>
              <a:rPr lang="hu-HU" b="1" dirty="0" err="1" smtClean="0"/>
              <a:t>based</a:t>
            </a:r>
            <a:r>
              <a:rPr lang="hu-HU" b="1" dirty="0" smtClean="0"/>
              <a:t> </a:t>
            </a:r>
            <a:r>
              <a:rPr lang="hu-HU" b="1" dirty="0" err="1" smtClean="0"/>
              <a:t>on</a:t>
            </a:r>
            <a:r>
              <a:rPr lang="hu-HU" b="1" dirty="0" smtClean="0"/>
              <a:t> </a:t>
            </a:r>
          </a:p>
          <a:p>
            <a:pPr algn="ctr"/>
            <a:r>
              <a:rPr lang="hu-HU" b="1" dirty="0" err="1" smtClean="0"/>
              <a:t>domain-domain</a:t>
            </a:r>
            <a:r>
              <a:rPr lang="hu-HU" b="1" dirty="0" smtClean="0"/>
              <a:t> </a:t>
            </a:r>
            <a:r>
              <a:rPr lang="hu-HU" b="1" dirty="0" err="1" smtClean="0"/>
              <a:t>interaction</a:t>
            </a:r>
            <a:endParaRPr lang="hu-HU" b="1" dirty="0"/>
          </a:p>
        </p:txBody>
      </p:sp>
      <p:sp>
        <p:nvSpPr>
          <p:cNvPr id="68" name="Szöveg helye 11"/>
          <p:cNvSpPr>
            <a:spLocks noGrp="1"/>
          </p:cNvSpPr>
          <p:nvPr>
            <p:ph type="body" sz="quarter" idx="3"/>
          </p:nvPr>
        </p:nvSpPr>
        <p:spPr>
          <a:xfrm>
            <a:off x="323528" y="701006"/>
            <a:ext cx="4041775" cy="639762"/>
          </a:xfrm>
        </p:spPr>
        <p:txBody>
          <a:bodyPr>
            <a:normAutofit/>
          </a:bodyPr>
          <a:lstStyle/>
          <a:p>
            <a:r>
              <a:rPr lang="hu-HU" sz="2200" dirty="0" err="1" smtClean="0"/>
              <a:t>Predicted</a:t>
            </a:r>
            <a:r>
              <a:rPr lang="hu-HU" sz="2200" dirty="0" smtClean="0"/>
              <a:t> </a:t>
            </a:r>
            <a:r>
              <a:rPr lang="hu-HU" sz="2200" dirty="0" err="1" smtClean="0"/>
              <a:t>interactions</a:t>
            </a:r>
            <a:endParaRPr lang="en-GB" sz="2200" dirty="0"/>
          </a:p>
        </p:txBody>
      </p:sp>
      <p:sp>
        <p:nvSpPr>
          <p:cNvPr id="69" name="Tartalom helye 12"/>
          <p:cNvSpPr>
            <a:spLocks noGrp="1"/>
          </p:cNvSpPr>
          <p:nvPr>
            <p:ph sz="quarter" idx="4"/>
          </p:nvPr>
        </p:nvSpPr>
        <p:spPr>
          <a:xfrm>
            <a:off x="539552" y="1268760"/>
            <a:ext cx="8496943" cy="3951288"/>
          </a:xfrm>
        </p:spPr>
        <p:txBody>
          <a:bodyPr lIns="72000" rIns="36000">
            <a:normAutofit/>
          </a:bodyPr>
          <a:lstStyle/>
          <a:p>
            <a:r>
              <a:rPr lang="hu-HU" sz="1800" dirty="0" err="1" smtClean="0"/>
              <a:t>Homology</a:t>
            </a:r>
            <a:r>
              <a:rPr lang="hu-HU" sz="1800" dirty="0" smtClean="0"/>
              <a:t>/</a:t>
            </a:r>
            <a:r>
              <a:rPr lang="hu-HU" sz="1800" dirty="0" err="1" smtClean="0"/>
              <a:t>orthology-based</a:t>
            </a:r>
            <a:r>
              <a:rPr lang="hu-HU" sz="1800" dirty="0" smtClean="0"/>
              <a:t> </a:t>
            </a:r>
            <a:r>
              <a:rPr lang="hu-HU" sz="1600" dirty="0"/>
              <a:t>(</a:t>
            </a:r>
            <a:r>
              <a:rPr lang="hu-HU" sz="1600" dirty="0" err="1"/>
              <a:t>interologs</a:t>
            </a:r>
            <a:r>
              <a:rPr lang="hu-HU" sz="1600" dirty="0"/>
              <a:t>)</a:t>
            </a:r>
            <a:endParaRPr lang="hu-HU" sz="1800" dirty="0" smtClean="0"/>
          </a:p>
          <a:p>
            <a:r>
              <a:rPr lang="hu-HU" sz="1800" dirty="0" err="1" smtClean="0"/>
              <a:t>Domain-motifs</a:t>
            </a:r>
            <a:r>
              <a:rPr lang="hu-HU" sz="1800" dirty="0" smtClean="0"/>
              <a:t> </a:t>
            </a:r>
            <a:r>
              <a:rPr lang="hu-HU" sz="1800" dirty="0" err="1" smtClean="0"/>
              <a:t>based</a:t>
            </a:r>
            <a:r>
              <a:rPr lang="hu-HU" sz="1800" dirty="0" smtClean="0"/>
              <a:t> </a:t>
            </a:r>
            <a:r>
              <a:rPr lang="hu-HU" sz="1600" dirty="0" smtClean="0"/>
              <a:t>(</a:t>
            </a:r>
            <a:r>
              <a:rPr lang="hu-HU" sz="1600" dirty="0" err="1" smtClean="0"/>
              <a:t>directed</a:t>
            </a:r>
            <a:r>
              <a:rPr lang="hu-HU" sz="1600" dirty="0" smtClean="0"/>
              <a:t>)</a:t>
            </a:r>
            <a:endParaRPr lang="en-GB" sz="1800" dirty="0" smtClean="0"/>
          </a:p>
          <a:p>
            <a:r>
              <a:rPr lang="hu-HU" sz="1800" b="1" dirty="0" err="1" smtClean="0"/>
              <a:t>Domain-domain</a:t>
            </a:r>
            <a:r>
              <a:rPr lang="hu-HU" sz="1800" b="1" dirty="0" smtClean="0"/>
              <a:t> </a:t>
            </a:r>
            <a:r>
              <a:rPr lang="hu-HU" sz="1800" b="1" dirty="0" err="1" smtClean="0"/>
              <a:t>based</a:t>
            </a:r>
            <a:r>
              <a:rPr lang="hu-HU" sz="1800" b="1" dirty="0" smtClean="0"/>
              <a:t> </a:t>
            </a:r>
            <a:r>
              <a:rPr lang="hu-HU" sz="1600" dirty="0" smtClean="0"/>
              <a:t>(</a:t>
            </a:r>
            <a:r>
              <a:rPr lang="hu-HU" sz="1600" b="1" dirty="0" err="1" smtClean="0"/>
              <a:t>interaction</a:t>
            </a:r>
            <a:r>
              <a:rPr lang="hu-HU" sz="1600" dirty="0" smtClean="0"/>
              <a:t> &amp; </a:t>
            </a:r>
            <a:r>
              <a:rPr lang="hu-HU" sz="1600" dirty="0" err="1" smtClean="0"/>
              <a:t>direction</a:t>
            </a:r>
            <a:r>
              <a:rPr lang="hu-HU" sz="1600" dirty="0" smtClean="0"/>
              <a:t>)</a:t>
            </a:r>
            <a:endParaRPr lang="hu-HU" sz="1800" dirty="0" smtClean="0"/>
          </a:p>
        </p:txBody>
      </p:sp>
    </p:spTree>
    <p:extLst>
      <p:ext uri="{BB962C8B-B14F-4D97-AF65-F5344CB8AC3E}">
        <p14:creationId xmlns:p14="http://schemas.microsoft.com/office/powerpoint/2010/main" val="117500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72" grpId="0"/>
      <p:bldP spid="7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0" y="44624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hu-HU" sz="3200" dirty="0" smtClean="0">
                <a:solidFill>
                  <a:schemeClr val="bg1"/>
                </a:solidFill>
                <a:latin typeface="Constantia" pitchFamily="18" charset="0"/>
              </a:rPr>
              <a:t>P</a:t>
            </a:r>
            <a:r>
              <a:rPr lang="en-GB" sz="3200" dirty="0" err="1" smtClean="0">
                <a:solidFill>
                  <a:schemeClr val="bg1"/>
                </a:solidFill>
                <a:latin typeface="Constantia" pitchFamily="18" charset="0"/>
              </a:rPr>
              <a:t>rotein</a:t>
            </a:r>
            <a:r>
              <a:rPr lang="en-GB" sz="3200" dirty="0" smtClean="0">
                <a:solidFill>
                  <a:schemeClr val="bg1"/>
                </a:solidFill>
                <a:latin typeface="Constantia" pitchFamily="18" charset="0"/>
              </a:rPr>
              <a:t>-protein interactions</a:t>
            </a:r>
            <a:endParaRPr lang="en-GB" sz="3200" dirty="0">
              <a:solidFill>
                <a:schemeClr val="bg1"/>
              </a:solidFill>
              <a:latin typeface="Constantia" pitchFamily="18" charset="0"/>
            </a:endParaRPr>
          </a:p>
        </p:txBody>
      </p:sp>
      <p:sp>
        <p:nvSpPr>
          <p:cNvPr id="42" name="Szövegdoboz 41"/>
          <p:cNvSpPr txBox="1"/>
          <p:nvPr/>
        </p:nvSpPr>
        <p:spPr>
          <a:xfrm>
            <a:off x="4283968" y="6300609"/>
            <a:ext cx="4860032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hu-HU" sz="1600" dirty="0" err="1" smtClean="0"/>
              <a:t>Liu</a:t>
            </a:r>
            <a:r>
              <a:rPr lang="hu-HU" sz="1600" dirty="0" smtClean="0"/>
              <a:t> </a:t>
            </a:r>
            <a:r>
              <a:rPr lang="hu-HU" sz="1600" i="1" dirty="0" smtClean="0"/>
              <a:t>et </a:t>
            </a:r>
            <a:r>
              <a:rPr lang="hu-HU" sz="1600" i="1" dirty="0" err="1" smtClean="0"/>
              <a:t>al</a:t>
            </a:r>
            <a:r>
              <a:rPr lang="hu-HU" sz="1600" i="1" dirty="0" smtClean="0"/>
              <a:t>.</a:t>
            </a:r>
            <a:r>
              <a:rPr lang="hu-HU" sz="1600" dirty="0" smtClean="0"/>
              <a:t>, MCP (2009)  and </a:t>
            </a:r>
            <a:br>
              <a:rPr lang="hu-HU" sz="1600" dirty="0" smtClean="0"/>
            </a:br>
            <a:r>
              <a:rPr lang="hu-HU" sz="1600" dirty="0" smtClean="0"/>
              <a:t>Rhodes </a:t>
            </a:r>
            <a:r>
              <a:rPr lang="hu-HU" sz="1600" i="1" dirty="0" smtClean="0"/>
              <a:t>et </a:t>
            </a:r>
            <a:r>
              <a:rPr lang="hu-HU" sz="1600" i="1" dirty="0" err="1" smtClean="0"/>
              <a:t>al</a:t>
            </a:r>
            <a:r>
              <a:rPr lang="hu-HU" sz="1600" dirty="0" smtClean="0"/>
              <a:t>., </a:t>
            </a:r>
            <a:r>
              <a:rPr lang="hu-HU" sz="1600" dirty="0" err="1" smtClean="0"/>
              <a:t>Nature</a:t>
            </a:r>
            <a:r>
              <a:rPr lang="hu-HU" sz="1600" dirty="0" smtClean="0"/>
              <a:t> </a:t>
            </a:r>
            <a:r>
              <a:rPr lang="hu-HU" sz="1600" dirty="0" err="1" smtClean="0"/>
              <a:t>Biotechnology</a:t>
            </a:r>
            <a:r>
              <a:rPr lang="hu-HU" sz="1600" dirty="0" smtClean="0"/>
              <a:t> (2005)</a:t>
            </a:r>
            <a:endParaRPr lang="hu-HU" sz="1600" dirty="0"/>
          </a:p>
        </p:txBody>
      </p:sp>
      <p:cxnSp>
        <p:nvCxnSpPr>
          <p:cNvPr id="97" name="Egyenes összekötő 96"/>
          <p:cNvCxnSpPr>
            <a:stCxn id="101" idx="2"/>
            <a:endCxn id="103" idx="0"/>
          </p:cNvCxnSpPr>
          <p:nvPr/>
        </p:nvCxnSpPr>
        <p:spPr>
          <a:xfrm rot="5400000">
            <a:off x="5581848" y="5301481"/>
            <a:ext cx="115093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Ellipszis 97"/>
          <p:cNvSpPr/>
          <p:nvPr/>
        </p:nvSpPr>
        <p:spPr>
          <a:xfrm>
            <a:off x="5976342" y="2709614"/>
            <a:ext cx="288925" cy="2873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99" name="Ellipszis 98"/>
          <p:cNvSpPr/>
          <p:nvPr/>
        </p:nvSpPr>
        <p:spPr>
          <a:xfrm>
            <a:off x="8531845" y="2709614"/>
            <a:ext cx="288925" cy="2873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cxnSp>
        <p:nvCxnSpPr>
          <p:cNvPr id="100" name="Egyenes összekötő nyíllal 99"/>
          <p:cNvCxnSpPr>
            <a:endCxn id="99" idx="2"/>
          </p:cNvCxnSpPr>
          <p:nvPr/>
        </p:nvCxnSpPr>
        <p:spPr>
          <a:xfrm>
            <a:off x="6265267" y="2852489"/>
            <a:ext cx="2266578" cy="794"/>
          </a:xfrm>
          <a:prstGeom prst="straightConnector1">
            <a:avLst/>
          </a:prstGeom>
          <a:ln w="5715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ombusz 100"/>
          <p:cNvSpPr/>
          <p:nvPr/>
        </p:nvSpPr>
        <p:spPr>
          <a:xfrm>
            <a:off x="5976342" y="4365649"/>
            <a:ext cx="360362" cy="360363"/>
          </a:xfrm>
          <a:prstGeom prst="diamon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102" name="Rombusz 101"/>
          <p:cNvSpPr/>
          <p:nvPr/>
        </p:nvSpPr>
        <p:spPr>
          <a:xfrm>
            <a:off x="5976342" y="5373712"/>
            <a:ext cx="360362" cy="360362"/>
          </a:xfrm>
          <a:prstGeom prst="diamond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103" name="Rombusz 102"/>
          <p:cNvSpPr/>
          <p:nvPr/>
        </p:nvSpPr>
        <p:spPr>
          <a:xfrm>
            <a:off x="5976342" y="5876949"/>
            <a:ext cx="360362" cy="36036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104" name="Rombusz 103"/>
          <p:cNvSpPr/>
          <p:nvPr/>
        </p:nvSpPr>
        <p:spPr>
          <a:xfrm>
            <a:off x="5976342" y="4868887"/>
            <a:ext cx="360362" cy="360362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105" name="Rombusz 104"/>
          <p:cNvSpPr/>
          <p:nvPr/>
        </p:nvSpPr>
        <p:spPr>
          <a:xfrm>
            <a:off x="8460408" y="5518174"/>
            <a:ext cx="360362" cy="358775"/>
          </a:xfrm>
          <a:prstGeom prst="diamond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106" name="Rombusz 105"/>
          <p:cNvSpPr/>
          <p:nvPr/>
        </p:nvSpPr>
        <p:spPr>
          <a:xfrm>
            <a:off x="8460408" y="4581549"/>
            <a:ext cx="360362" cy="360363"/>
          </a:xfrm>
          <a:prstGeom prst="diamon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cxnSp>
        <p:nvCxnSpPr>
          <p:cNvPr id="107" name="Egyenes összekötő nyíllal 106"/>
          <p:cNvCxnSpPr>
            <a:stCxn id="101" idx="3"/>
            <a:endCxn id="106" idx="1"/>
          </p:cNvCxnSpPr>
          <p:nvPr/>
        </p:nvCxnSpPr>
        <p:spPr>
          <a:xfrm>
            <a:off x="6336704" y="4545831"/>
            <a:ext cx="2123704" cy="21590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gyenes összekötő nyíllal 107"/>
          <p:cNvCxnSpPr>
            <a:stCxn id="101" idx="3"/>
            <a:endCxn id="120" idx="1"/>
          </p:cNvCxnSpPr>
          <p:nvPr/>
        </p:nvCxnSpPr>
        <p:spPr>
          <a:xfrm>
            <a:off x="6336704" y="4545831"/>
            <a:ext cx="2123704" cy="719931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gyenes összekötő nyíllal 108"/>
          <p:cNvCxnSpPr>
            <a:stCxn id="101" idx="3"/>
            <a:endCxn id="105" idx="1"/>
          </p:cNvCxnSpPr>
          <p:nvPr/>
        </p:nvCxnSpPr>
        <p:spPr>
          <a:xfrm>
            <a:off x="6336704" y="4545831"/>
            <a:ext cx="2123704" cy="1151731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gyenes összekötő nyíllal 109"/>
          <p:cNvCxnSpPr>
            <a:stCxn id="104" idx="3"/>
            <a:endCxn id="106" idx="1"/>
          </p:cNvCxnSpPr>
          <p:nvPr/>
        </p:nvCxnSpPr>
        <p:spPr>
          <a:xfrm flipV="1">
            <a:off x="6336704" y="4761731"/>
            <a:ext cx="2123704" cy="287337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gyenes összekötő nyíllal 110"/>
          <p:cNvCxnSpPr>
            <a:stCxn id="104" idx="3"/>
            <a:endCxn id="120" idx="1"/>
          </p:cNvCxnSpPr>
          <p:nvPr/>
        </p:nvCxnSpPr>
        <p:spPr>
          <a:xfrm>
            <a:off x="6336704" y="5049068"/>
            <a:ext cx="2123704" cy="216694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gyenes összekötő nyíllal 111"/>
          <p:cNvCxnSpPr>
            <a:stCxn id="104" idx="3"/>
            <a:endCxn id="105" idx="1"/>
          </p:cNvCxnSpPr>
          <p:nvPr/>
        </p:nvCxnSpPr>
        <p:spPr>
          <a:xfrm>
            <a:off x="6336704" y="5049068"/>
            <a:ext cx="2123704" cy="648494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gyenes összekötő nyíllal 112"/>
          <p:cNvCxnSpPr>
            <a:stCxn id="102" idx="3"/>
            <a:endCxn id="106" idx="1"/>
          </p:cNvCxnSpPr>
          <p:nvPr/>
        </p:nvCxnSpPr>
        <p:spPr>
          <a:xfrm flipV="1">
            <a:off x="6336704" y="4761731"/>
            <a:ext cx="2123704" cy="792162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gyenes összekötő nyíllal 113"/>
          <p:cNvCxnSpPr>
            <a:stCxn id="102" idx="3"/>
            <a:endCxn id="120" idx="1"/>
          </p:cNvCxnSpPr>
          <p:nvPr/>
        </p:nvCxnSpPr>
        <p:spPr>
          <a:xfrm flipV="1">
            <a:off x="6336704" y="5265762"/>
            <a:ext cx="2123704" cy="288131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Egyenes összekötő nyíllal 114"/>
          <p:cNvCxnSpPr>
            <a:stCxn id="102" idx="3"/>
            <a:endCxn id="105" idx="1"/>
          </p:cNvCxnSpPr>
          <p:nvPr/>
        </p:nvCxnSpPr>
        <p:spPr>
          <a:xfrm>
            <a:off x="6336704" y="5553893"/>
            <a:ext cx="2123704" cy="143669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gyenes összekötő nyíllal 115"/>
          <p:cNvCxnSpPr>
            <a:stCxn id="103" idx="3"/>
            <a:endCxn id="106" idx="1"/>
          </p:cNvCxnSpPr>
          <p:nvPr/>
        </p:nvCxnSpPr>
        <p:spPr>
          <a:xfrm flipV="1">
            <a:off x="6336704" y="4761731"/>
            <a:ext cx="2123704" cy="129540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Egyenes összekötő nyíllal 116"/>
          <p:cNvCxnSpPr>
            <a:stCxn id="103" idx="3"/>
            <a:endCxn id="120" idx="1"/>
          </p:cNvCxnSpPr>
          <p:nvPr/>
        </p:nvCxnSpPr>
        <p:spPr>
          <a:xfrm flipV="1">
            <a:off x="6336704" y="5265762"/>
            <a:ext cx="2123704" cy="791369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Egyenes összekötő nyíllal 117"/>
          <p:cNvCxnSpPr>
            <a:stCxn id="103" idx="3"/>
            <a:endCxn id="105" idx="1"/>
          </p:cNvCxnSpPr>
          <p:nvPr/>
        </p:nvCxnSpPr>
        <p:spPr>
          <a:xfrm flipV="1">
            <a:off x="6336704" y="5697562"/>
            <a:ext cx="2123704" cy="359569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gyenes összekötő 118"/>
          <p:cNvCxnSpPr>
            <a:stCxn id="106" idx="2"/>
            <a:endCxn id="105" idx="0"/>
          </p:cNvCxnSpPr>
          <p:nvPr/>
        </p:nvCxnSpPr>
        <p:spPr>
          <a:xfrm rot="5400000">
            <a:off x="8351664" y="5230043"/>
            <a:ext cx="576262" cy="0"/>
          </a:xfrm>
          <a:prstGeom prst="line">
            <a:avLst/>
          </a:prstGeom>
          <a:ln w="57150">
            <a:solidFill>
              <a:srgbClr val="66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ombusz 119"/>
          <p:cNvSpPr/>
          <p:nvPr/>
        </p:nvSpPr>
        <p:spPr>
          <a:xfrm>
            <a:off x="8460408" y="5086374"/>
            <a:ext cx="360362" cy="358775"/>
          </a:xfrm>
          <a:prstGeom prst="diamon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121" name="Szövegdoboz 120"/>
          <p:cNvSpPr txBox="1"/>
          <p:nvPr/>
        </p:nvSpPr>
        <p:spPr>
          <a:xfrm>
            <a:off x="4355976" y="2560255"/>
            <a:ext cx="15841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 smtClean="0"/>
              <a:t>Directed</a:t>
            </a:r>
            <a:r>
              <a:rPr lang="hu-HU" dirty="0" smtClean="0"/>
              <a:t> PPI </a:t>
            </a:r>
            <a:r>
              <a:rPr lang="hu-HU" dirty="0" err="1" smtClean="0"/>
              <a:t>from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reference</a:t>
            </a:r>
            <a:r>
              <a:rPr lang="hu-HU" dirty="0" smtClean="0"/>
              <a:t> </a:t>
            </a:r>
            <a:r>
              <a:rPr lang="hu-HU" dirty="0" err="1" smtClean="0"/>
              <a:t>database</a:t>
            </a:r>
            <a:r>
              <a:rPr lang="hu-HU" dirty="0" smtClean="0"/>
              <a:t> </a:t>
            </a:r>
          </a:p>
          <a:p>
            <a:r>
              <a:rPr lang="hu-HU" sz="1600" dirty="0" smtClean="0"/>
              <a:t>(</a:t>
            </a:r>
            <a:r>
              <a:rPr lang="hu-HU" sz="1600" dirty="0" err="1" smtClean="0"/>
              <a:t>eg</a:t>
            </a:r>
            <a:r>
              <a:rPr lang="hu-HU" sz="1600" dirty="0" smtClean="0"/>
              <a:t>., </a:t>
            </a:r>
            <a:r>
              <a:rPr lang="hu-HU" sz="1600" dirty="0" err="1" smtClean="0"/>
              <a:t>Reactome</a:t>
            </a:r>
            <a:r>
              <a:rPr lang="hu-HU" sz="1600" dirty="0" smtClean="0"/>
              <a:t>)</a:t>
            </a:r>
            <a:endParaRPr lang="hu-HU" sz="1600" dirty="0"/>
          </a:p>
        </p:txBody>
      </p:sp>
      <p:sp>
        <p:nvSpPr>
          <p:cNvPr id="122" name="Szövegdoboz 121"/>
          <p:cNvSpPr txBox="1"/>
          <p:nvPr/>
        </p:nvSpPr>
        <p:spPr>
          <a:xfrm>
            <a:off x="4355976" y="4388911"/>
            <a:ext cx="13681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Domain </a:t>
            </a:r>
            <a:r>
              <a:rPr lang="hu-HU" dirty="0" err="1" smtClean="0"/>
              <a:t>composition</a:t>
            </a:r>
            <a:r>
              <a:rPr lang="hu-HU" dirty="0" smtClean="0"/>
              <a:t> </a:t>
            </a:r>
            <a:r>
              <a:rPr lang="hu-HU" dirty="0" err="1" smtClean="0"/>
              <a:t>as</a:t>
            </a:r>
            <a:r>
              <a:rPr lang="hu-HU" dirty="0" smtClean="0"/>
              <a:t> </a:t>
            </a:r>
            <a:r>
              <a:rPr lang="hu-HU" dirty="0" err="1" smtClean="0"/>
              <a:t>training</a:t>
            </a:r>
            <a:r>
              <a:rPr lang="hu-HU" dirty="0" smtClean="0"/>
              <a:t> </a:t>
            </a:r>
            <a:r>
              <a:rPr lang="hu-HU" dirty="0" err="1" smtClean="0"/>
              <a:t>set</a:t>
            </a:r>
            <a:endParaRPr lang="hu-HU" dirty="0" smtClean="0"/>
          </a:p>
          <a:p>
            <a:r>
              <a:rPr lang="hu-HU" sz="1600" dirty="0" smtClean="0"/>
              <a:t>(</a:t>
            </a:r>
            <a:r>
              <a:rPr lang="hu-HU" sz="1600" dirty="0" err="1" smtClean="0"/>
              <a:t>eg</a:t>
            </a:r>
            <a:r>
              <a:rPr lang="hu-HU" sz="1600" dirty="0" smtClean="0"/>
              <a:t>., PFAM)</a:t>
            </a:r>
            <a:endParaRPr lang="hu-HU" dirty="0"/>
          </a:p>
        </p:txBody>
      </p:sp>
      <p:sp>
        <p:nvSpPr>
          <p:cNvPr id="123" name="Lefelé nyíl 122"/>
          <p:cNvSpPr/>
          <p:nvPr/>
        </p:nvSpPr>
        <p:spPr>
          <a:xfrm>
            <a:off x="5832648" y="3212976"/>
            <a:ext cx="576064" cy="792088"/>
          </a:xfrm>
          <a:prstGeom prst="down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4" name="Lefelé nyíl 123"/>
          <p:cNvSpPr/>
          <p:nvPr/>
        </p:nvSpPr>
        <p:spPr>
          <a:xfrm>
            <a:off x="8316416" y="3212976"/>
            <a:ext cx="576064" cy="792088"/>
          </a:xfrm>
          <a:prstGeom prst="down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Szöveg helye 11"/>
          <p:cNvSpPr>
            <a:spLocks noGrp="1"/>
          </p:cNvSpPr>
          <p:nvPr>
            <p:ph type="body" sz="quarter" idx="3"/>
          </p:nvPr>
        </p:nvSpPr>
        <p:spPr>
          <a:xfrm>
            <a:off x="323528" y="701006"/>
            <a:ext cx="4041775" cy="639762"/>
          </a:xfrm>
        </p:spPr>
        <p:txBody>
          <a:bodyPr>
            <a:normAutofit/>
          </a:bodyPr>
          <a:lstStyle/>
          <a:p>
            <a:r>
              <a:rPr lang="hu-HU" sz="2200" dirty="0" err="1" smtClean="0"/>
              <a:t>Predicted</a:t>
            </a:r>
            <a:r>
              <a:rPr lang="hu-HU" sz="2200" dirty="0" smtClean="0"/>
              <a:t> </a:t>
            </a:r>
            <a:r>
              <a:rPr lang="hu-HU" sz="2200" dirty="0" err="1" smtClean="0"/>
              <a:t>interactions</a:t>
            </a:r>
            <a:endParaRPr lang="en-GB" sz="2200" dirty="0"/>
          </a:p>
        </p:txBody>
      </p:sp>
      <p:sp>
        <p:nvSpPr>
          <p:cNvPr id="43" name="Tartalom helye 12"/>
          <p:cNvSpPr>
            <a:spLocks noGrp="1"/>
          </p:cNvSpPr>
          <p:nvPr>
            <p:ph sz="quarter" idx="4"/>
          </p:nvPr>
        </p:nvSpPr>
        <p:spPr>
          <a:xfrm>
            <a:off x="539552" y="1268760"/>
            <a:ext cx="8496943" cy="3951288"/>
          </a:xfrm>
        </p:spPr>
        <p:txBody>
          <a:bodyPr lIns="72000" rIns="36000">
            <a:normAutofit/>
          </a:bodyPr>
          <a:lstStyle/>
          <a:p>
            <a:r>
              <a:rPr lang="hu-HU" sz="1800" dirty="0" err="1" smtClean="0"/>
              <a:t>Homology</a:t>
            </a:r>
            <a:r>
              <a:rPr lang="hu-HU" sz="1800" dirty="0" smtClean="0"/>
              <a:t>/</a:t>
            </a:r>
            <a:r>
              <a:rPr lang="hu-HU" sz="1800" dirty="0" err="1" smtClean="0"/>
              <a:t>orthology-based</a:t>
            </a:r>
            <a:r>
              <a:rPr lang="hu-HU" sz="1800" dirty="0" smtClean="0"/>
              <a:t> </a:t>
            </a:r>
            <a:r>
              <a:rPr lang="hu-HU" sz="1600" dirty="0"/>
              <a:t>(</a:t>
            </a:r>
            <a:r>
              <a:rPr lang="hu-HU" sz="1600" dirty="0" err="1"/>
              <a:t>interologs</a:t>
            </a:r>
            <a:r>
              <a:rPr lang="hu-HU" sz="1600" dirty="0"/>
              <a:t>)</a:t>
            </a:r>
            <a:endParaRPr lang="hu-HU" sz="1800" dirty="0" smtClean="0"/>
          </a:p>
          <a:p>
            <a:r>
              <a:rPr lang="hu-HU" sz="1800" dirty="0" err="1" smtClean="0"/>
              <a:t>Domain-motifs</a:t>
            </a:r>
            <a:r>
              <a:rPr lang="hu-HU" sz="1800" dirty="0" smtClean="0"/>
              <a:t> </a:t>
            </a:r>
            <a:r>
              <a:rPr lang="hu-HU" sz="1800" dirty="0" err="1" smtClean="0"/>
              <a:t>based</a:t>
            </a:r>
            <a:r>
              <a:rPr lang="hu-HU" sz="1800" dirty="0" smtClean="0"/>
              <a:t> </a:t>
            </a:r>
            <a:r>
              <a:rPr lang="hu-HU" sz="1600" dirty="0" smtClean="0"/>
              <a:t>(</a:t>
            </a:r>
            <a:r>
              <a:rPr lang="hu-HU" sz="1600" dirty="0" err="1" smtClean="0"/>
              <a:t>directed</a:t>
            </a:r>
            <a:r>
              <a:rPr lang="hu-HU" sz="1600" dirty="0" smtClean="0"/>
              <a:t>)</a:t>
            </a:r>
            <a:endParaRPr lang="en-GB" sz="1800" dirty="0" smtClean="0"/>
          </a:p>
          <a:p>
            <a:r>
              <a:rPr lang="hu-HU" sz="1800" b="1" dirty="0" err="1" smtClean="0"/>
              <a:t>Domain-domain</a:t>
            </a:r>
            <a:r>
              <a:rPr lang="hu-HU" sz="1800" b="1" dirty="0" smtClean="0"/>
              <a:t> </a:t>
            </a:r>
            <a:r>
              <a:rPr lang="hu-HU" sz="1800" b="1" dirty="0" err="1" smtClean="0"/>
              <a:t>based</a:t>
            </a:r>
            <a:r>
              <a:rPr lang="hu-HU" sz="1800" b="1" dirty="0" smtClean="0"/>
              <a:t> </a:t>
            </a:r>
            <a:r>
              <a:rPr lang="hu-HU" sz="1600" dirty="0" smtClean="0"/>
              <a:t>(</a:t>
            </a:r>
            <a:r>
              <a:rPr lang="hu-HU" sz="1600" dirty="0" err="1" smtClean="0"/>
              <a:t>interaction</a:t>
            </a:r>
            <a:r>
              <a:rPr lang="hu-HU" sz="1600" dirty="0" smtClean="0"/>
              <a:t> &amp; </a:t>
            </a:r>
            <a:r>
              <a:rPr lang="hu-HU" sz="1600" b="1" dirty="0" err="1" smtClean="0"/>
              <a:t>direction</a:t>
            </a:r>
            <a:r>
              <a:rPr lang="hu-HU" sz="1600" dirty="0" smtClean="0"/>
              <a:t>)</a:t>
            </a:r>
            <a:endParaRPr lang="hu-HU" sz="1800" dirty="0" smtClean="0"/>
          </a:p>
        </p:txBody>
      </p:sp>
    </p:spTree>
    <p:extLst>
      <p:ext uri="{BB962C8B-B14F-4D97-AF65-F5344CB8AC3E}">
        <p14:creationId xmlns:p14="http://schemas.microsoft.com/office/powerpoint/2010/main" val="2209159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0" y="44624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hu-HU" sz="3200" dirty="0" smtClean="0">
                <a:solidFill>
                  <a:schemeClr val="bg1"/>
                </a:solidFill>
                <a:latin typeface="Constantia" pitchFamily="18" charset="0"/>
              </a:rPr>
              <a:t>P</a:t>
            </a:r>
            <a:r>
              <a:rPr lang="en-GB" sz="3200" dirty="0" err="1" smtClean="0">
                <a:solidFill>
                  <a:schemeClr val="bg1"/>
                </a:solidFill>
                <a:latin typeface="Constantia" pitchFamily="18" charset="0"/>
              </a:rPr>
              <a:t>rotein</a:t>
            </a:r>
            <a:r>
              <a:rPr lang="en-GB" sz="3200" dirty="0" smtClean="0">
                <a:solidFill>
                  <a:schemeClr val="bg1"/>
                </a:solidFill>
                <a:latin typeface="Constantia" pitchFamily="18" charset="0"/>
              </a:rPr>
              <a:t>-protein interactions</a:t>
            </a:r>
            <a:endParaRPr lang="en-GB" sz="3200" dirty="0">
              <a:solidFill>
                <a:schemeClr val="bg1"/>
              </a:solidFill>
              <a:latin typeface="Constantia" pitchFamily="18" charset="0"/>
            </a:endParaRPr>
          </a:p>
        </p:txBody>
      </p:sp>
      <p:sp>
        <p:nvSpPr>
          <p:cNvPr id="42" name="Szövegdoboz 41"/>
          <p:cNvSpPr txBox="1"/>
          <p:nvPr/>
        </p:nvSpPr>
        <p:spPr>
          <a:xfrm>
            <a:off x="4283968" y="6300609"/>
            <a:ext cx="4860032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hu-HU" sz="1600" dirty="0" err="1" smtClean="0"/>
              <a:t>Liu</a:t>
            </a:r>
            <a:r>
              <a:rPr lang="hu-HU" sz="1600" dirty="0" smtClean="0"/>
              <a:t> </a:t>
            </a:r>
            <a:r>
              <a:rPr lang="hu-HU" sz="1600" i="1" dirty="0" smtClean="0"/>
              <a:t>et </a:t>
            </a:r>
            <a:r>
              <a:rPr lang="hu-HU" sz="1600" i="1" dirty="0" err="1" smtClean="0"/>
              <a:t>al</a:t>
            </a:r>
            <a:r>
              <a:rPr lang="hu-HU" sz="1600" i="1" dirty="0" smtClean="0"/>
              <a:t>.</a:t>
            </a:r>
            <a:r>
              <a:rPr lang="hu-HU" sz="1600" dirty="0" smtClean="0"/>
              <a:t>, MCP (2009)  and </a:t>
            </a:r>
            <a:br>
              <a:rPr lang="hu-HU" sz="1600" dirty="0" smtClean="0"/>
            </a:br>
            <a:r>
              <a:rPr lang="hu-HU" sz="1600" dirty="0" smtClean="0"/>
              <a:t>Rhodes </a:t>
            </a:r>
            <a:r>
              <a:rPr lang="hu-HU" sz="1600" i="1" dirty="0" smtClean="0"/>
              <a:t>et </a:t>
            </a:r>
            <a:r>
              <a:rPr lang="hu-HU" sz="1600" i="1" dirty="0" err="1" smtClean="0"/>
              <a:t>al</a:t>
            </a:r>
            <a:r>
              <a:rPr lang="hu-HU" sz="1600" dirty="0" smtClean="0"/>
              <a:t>., </a:t>
            </a:r>
            <a:r>
              <a:rPr lang="hu-HU" sz="1600" dirty="0" err="1" smtClean="0"/>
              <a:t>Nature</a:t>
            </a:r>
            <a:r>
              <a:rPr lang="hu-HU" sz="1600" dirty="0" smtClean="0"/>
              <a:t> </a:t>
            </a:r>
            <a:r>
              <a:rPr lang="hu-HU" sz="1600" dirty="0" err="1" smtClean="0"/>
              <a:t>Biotechnology</a:t>
            </a:r>
            <a:r>
              <a:rPr lang="hu-HU" sz="1600" dirty="0" smtClean="0"/>
              <a:t> (2005)</a:t>
            </a:r>
            <a:endParaRPr lang="hu-HU" sz="1600" dirty="0"/>
          </a:p>
        </p:txBody>
      </p:sp>
      <p:cxnSp>
        <p:nvCxnSpPr>
          <p:cNvPr id="63" name="Egyenes összekötő 62"/>
          <p:cNvCxnSpPr>
            <a:stCxn id="64" idx="2"/>
            <a:endCxn id="66" idx="0"/>
          </p:cNvCxnSpPr>
          <p:nvPr/>
        </p:nvCxnSpPr>
        <p:spPr>
          <a:xfrm rot="5400000">
            <a:off x="5581848" y="5301481"/>
            <a:ext cx="115093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mbusz 63"/>
          <p:cNvSpPr/>
          <p:nvPr/>
        </p:nvSpPr>
        <p:spPr>
          <a:xfrm>
            <a:off x="5976342" y="4365649"/>
            <a:ext cx="360362" cy="360363"/>
          </a:xfrm>
          <a:prstGeom prst="diamon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65" name="Rombusz 64"/>
          <p:cNvSpPr/>
          <p:nvPr/>
        </p:nvSpPr>
        <p:spPr>
          <a:xfrm>
            <a:off x="5976342" y="5373712"/>
            <a:ext cx="360362" cy="360362"/>
          </a:xfrm>
          <a:prstGeom prst="diamond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66" name="Rombusz 65"/>
          <p:cNvSpPr/>
          <p:nvPr/>
        </p:nvSpPr>
        <p:spPr>
          <a:xfrm>
            <a:off x="5976342" y="5876949"/>
            <a:ext cx="360362" cy="36036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67" name="Rombusz 66"/>
          <p:cNvSpPr/>
          <p:nvPr/>
        </p:nvSpPr>
        <p:spPr>
          <a:xfrm>
            <a:off x="5976342" y="4868887"/>
            <a:ext cx="360362" cy="360362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68" name="Rombusz 67"/>
          <p:cNvSpPr/>
          <p:nvPr/>
        </p:nvSpPr>
        <p:spPr>
          <a:xfrm>
            <a:off x="8460408" y="5518174"/>
            <a:ext cx="360362" cy="358775"/>
          </a:xfrm>
          <a:prstGeom prst="diamond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69" name="Rombusz 68"/>
          <p:cNvSpPr/>
          <p:nvPr/>
        </p:nvSpPr>
        <p:spPr>
          <a:xfrm>
            <a:off x="8460408" y="4581549"/>
            <a:ext cx="360362" cy="360363"/>
          </a:xfrm>
          <a:prstGeom prst="diamon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cxnSp>
        <p:nvCxnSpPr>
          <p:cNvPr id="70" name="Egyenes összekötő nyíllal 69"/>
          <p:cNvCxnSpPr>
            <a:stCxn id="64" idx="3"/>
            <a:endCxn id="69" idx="1"/>
          </p:cNvCxnSpPr>
          <p:nvPr/>
        </p:nvCxnSpPr>
        <p:spPr>
          <a:xfrm>
            <a:off x="6336704" y="4545831"/>
            <a:ext cx="2123704" cy="21590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gyenes összekötő nyíllal 70"/>
          <p:cNvCxnSpPr>
            <a:stCxn id="64" idx="3"/>
            <a:endCxn id="83" idx="1"/>
          </p:cNvCxnSpPr>
          <p:nvPr/>
        </p:nvCxnSpPr>
        <p:spPr>
          <a:xfrm>
            <a:off x="6336704" y="4545831"/>
            <a:ext cx="2123704" cy="719931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gyenes összekötő nyíllal 71"/>
          <p:cNvCxnSpPr>
            <a:stCxn id="64" idx="3"/>
            <a:endCxn id="68" idx="1"/>
          </p:cNvCxnSpPr>
          <p:nvPr/>
        </p:nvCxnSpPr>
        <p:spPr>
          <a:xfrm>
            <a:off x="6336704" y="4545831"/>
            <a:ext cx="2123704" cy="1151731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gyenes összekötő nyíllal 72"/>
          <p:cNvCxnSpPr>
            <a:stCxn id="67" idx="3"/>
            <a:endCxn id="69" idx="1"/>
          </p:cNvCxnSpPr>
          <p:nvPr/>
        </p:nvCxnSpPr>
        <p:spPr>
          <a:xfrm flipV="1">
            <a:off x="6336704" y="4761731"/>
            <a:ext cx="2123704" cy="287337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gyenes összekötő nyíllal 73"/>
          <p:cNvCxnSpPr>
            <a:stCxn id="67" idx="3"/>
            <a:endCxn id="83" idx="1"/>
          </p:cNvCxnSpPr>
          <p:nvPr/>
        </p:nvCxnSpPr>
        <p:spPr>
          <a:xfrm>
            <a:off x="6336704" y="5049068"/>
            <a:ext cx="2123704" cy="216694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gyenes összekötő nyíllal 74"/>
          <p:cNvCxnSpPr>
            <a:stCxn id="67" idx="3"/>
            <a:endCxn id="68" idx="1"/>
          </p:cNvCxnSpPr>
          <p:nvPr/>
        </p:nvCxnSpPr>
        <p:spPr>
          <a:xfrm>
            <a:off x="6336704" y="5049068"/>
            <a:ext cx="2123704" cy="648494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gyenes összekötő nyíllal 75"/>
          <p:cNvCxnSpPr>
            <a:stCxn id="65" idx="3"/>
            <a:endCxn id="69" idx="1"/>
          </p:cNvCxnSpPr>
          <p:nvPr/>
        </p:nvCxnSpPr>
        <p:spPr>
          <a:xfrm flipV="1">
            <a:off x="6336704" y="4761731"/>
            <a:ext cx="2123704" cy="792162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gyenes összekötő nyíllal 76"/>
          <p:cNvCxnSpPr>
            <a:stCxn id="65" idx="3"/>
            <a:endCxn id="83" idx="1"/>
          </p:cNvCxnSpPr>
          <p:nvPr/>
        </p:nvCxnSpPr>
        <p:spPr>
          <a:xfrm flipV="1">
            <a:off x="6336704" y="5265762"/>
            <a:ext cx="2123704" cy="288131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gyenes összekötő nyíllal 77"/>
          <p:cNvCxnSpPr>
            <a:stCxn id="65" idx="3"/>
            <a:endCxn id="68" idx="1"/>
          </p:cNvCxnSpPr>
          <p:nvPr/>
        </p:nvCxnSpPr>
        <p:spPr>
          <a:xfrm>
            <a:off x="6336704" y="5553893"/>
            <a:ext cx="2123704" cy="143669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gyenes összekötő nyíllal 78"/>
          <p:cNvCxnSpPr>
            <a:stCxn id="66" idx="3"/>
            <a:endCxn id="69" idx="1"/>
          </p:cNvCxnSpPr>
          <p:nvPr/>
        </p:nvCxnSpPr>
        <p:spPr>
          <a:xfrm flipV="1">
            <a:off x="6336704" y="4761731"/>
            <a:ext cx="2123704" cy="129540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gyenes összekötő nyíllal 79"/>
          <p:cNvCxnSpPr>
            <a:stCxn id="66" idx="3"/>
            <a:endCxn id="83" idx="1"/>
          </p:cNvCxnSpPr>
          <p:nvPr/>
        </p:nvCxnSpPr>
        <p:spPr>
          <a:xfrm flipV="1">
            <a:off x="6336704" y="5265762"/>
            <a:ext cx="2123704" cy="791369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gyenes összekötő nyíllal 80"/>
          <p:cNvCxnSpPr>
            <a:stCxn id="66" idx="3"/>
            <a:endCxn id="68" idx="1"/>
          </p:cNvCxnSpPr>
          <p:nvPr/>
        </p:nvCxnSpPr>
        <p:spPr>
          <a:xfrm flipV="1">
            <a:off x="6336704" y="5697562"/>
            <a:ext cx="2123704" cy="359569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gyenes összekötő 81"/>
          <p:cNvCxnSpPr>
            <a:stCxn id="69" idx="2"/>
            <a:endCxn id="68" idx="0"/>
          </p:cNvCxnSpPr>
          <p:nvPr/>
        </p:nvCxnSpPr>
        <p:spPr>
          <a:xfrm rot="5400000">
            <a:off x="8351664" y="5230043"/>
            <a:ext cx="576262" cy="0"/>
          </a:xfrm>
          <a:prstGeom prst="line">
            <a:avLst/>
          </a:prstGeom>
          <a:ln w="57150">
            <a:solidFill>
              <a:srgbClr val="66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mbusz 82"/>
          <p:cNvSpPr/>
          <p:nvPr/>
        </p:nvSpPr>
        <p:spPr>
          <a:xfrm>
            <a:off x="8460408" y="5086374"/>
            <a:ext cx="360362" cy="358775"/>
          </a:xfrm>
          <a:prstGeom prst="diamon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pic>
        <p:nvPicPr>
          <p:cNvPr id="85" name="Kép 84" descr="PPI-pr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35488" y="2636912"/>
            <a:ext cx="4608512" cy="938640"/>
          </a:xfrm>
          <a:prstGeom prst="rect">
            <a:avLst/>
          </a:prstGeom>
        </p:spPr>
      </p:pic>
      <p:sp>
        <p:nvSpPr>
          <p:cNvPr id="86" name="Lefelé nyíl 85"/>
          <p:cNvSpPr/>
          <p:nvPr/>
        </p:nvSpPr>
        <p:spPr>
          <a:xfrm rot="10800000">
            <a:off x="7020272" y="3717032"/>
            <a:ext cx="576064" cy="576572"/>
          </a:xfrm>
          <a:prstGeom prst="down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7" name="Szövegdoboz 86"/>
          <p:cNvSpPr txBox="1"/>
          <p:nvPr/>
        </p:nvSpPr>
        <p:spPr>
          <a:xfrm>
            <a:off x="4355976" y="4388911"/>
            <a:ext cx="13681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Domain </a:t>
            </a:r>
            <a:r>
              <a:rPr lang="hu-HU" dirty="0" err="1" smtClean="0"/>
              <a:t>composition</a:t>
            </a:r>
            <a:r>
              <a:rPr lang="hu-HU" dirty="0" smtClean="0"/>
              <a:t> </a:t>
            </a:r>
            <a:r>
              <a:rPr lang="hu-HU" dirty="0" err="1" smtClean="0"/>
              <a:t>as</a:t>
            </a:r>
            <a:r>
              <a:rPr lang="hu-HU" dirty="0" smtClean="0"/>
              <a:t> </a:t>
            </a:r>
            <a:r>
              <a:rPr lang="hu-HU" dirty="0" err="1" smtClean="0"/>
              <a:t>training</a:t>
            </a:r>
            <a:r>
              <a:rPr lang="hu-HU" dirty="0" smtClean="0"/>
              <a:t> </a:t>
            </a:r>
            <a:r>
              <a:rPr lang="hu-HU" dirty="0" err="1" smtClean="0"/>
              <a:t>set</a:t>
            </a:r>
            <a:endParaRPr lang="hu-HU" dirty="0" smtClean="0"/>
          </a:p>
          <a:p>
            <a:r>
              <a:rPr lang="hu-HU" sz="1600" dirty="0" smtClean="0"/>
              <a:t>(</a:t>
            </a:r>
            <a:r>
              <a:rPr lang="hu-HU" sz="1600" dirty="0" err="1" smtClean="0"/>
              <a:t>eg</a:t>
            </a:r>
            <a:r>
              <a:rPr lang="hu-HU" sz="1600" dirty="0" smtClean="0"/>
              <a:t>., PFAM)</a:t>
            </a:r>
            <a:endParaRPr lang="hu-HU" dirty="0"/>
          </a:p>
        </p:txBody>
      </p:sp>
      <p:sp>
        <p:nvSpPr>
          <p:cNvPr id="37" name="Szöveg helye 11"/>
          <p:cNvSpPr>
            <a:spLocks noGrp="1"/>
          </p:cNvSpPr>
          <p:nvPr>
            <p:ph type="body" sz="quarter" idx="3"/>
          </p:nvPr>
        </p:nvSpPr>
        <p:spPr>
          <a:xfrm>
            <a:off x="323528" y="701006"/>
            <a:ext cx="4041775" cy="639762"/>
          </a:xfrm>
        </p:spPr>
        <p:txBody>
          <a:bodyPr>
            <a:normAutofit/>
          </a:bodyPr>
          <a:lstStyle/>
          <a:p>
            <a:r>
              <a:rPr lang="hu-HU" sz="2200" dirty="0" err="1" smtClean="0"/>
              <a:t>Predicted</a:t>
            </a:r>
            <a:r>
              <a:rPr lang="hu-HU" sz="2200" dirty="0" smtClean="0"/>
              <a:t> </a:t>
            </a:r>
            <a:r>
              <a:rPr lang="hu-HU" sz="2200" dirty="0" err="1" smtClean="0"/>
              <a:t>interactions</a:t>
            </a:r>
            <a:endParaRPr lang="en-GB" sz="2200" dirty="0"/>
          </a:p>
        </p:txBody>
      </p:sp>
      <p:sp>
        <p:nvSpPr>
          <p:cNvPr id="38" name="Tartalom helye 12"/>
          <p:cNvSpPr>
            <a:spLocks noGrp="1"/>
          </p:cNvSpPr>
          <p:nvPr>
            <p:ph sz="quarter" idx="4"/>
          </p:nvPr>
        </p:nvSpPr>
        <p:spPr>
          <a:xfrm>
            <a:off x="539552" y="1268760"/>
            <a:ext cx="8496943" cy="3951288"/>
          </a:xfrm>
        </p:spPr>
        <p:txBody>
          <a:bodyPr lIns="72000" rIns="36000">
            <a:normAutofit/>
          </a:bodyPr>
          <a:lstStyle/>
          <a:p>
            <a:r>
              <a:rPr lang="hu-HU" sz="1800" dirty="0" err="1" smtClean="0"/>
              <a:t>Homology</a:t>
            </a:r>
            <a:r>
              <a:rPr lang="hu-HU" sz="1800" dirty="0" smtClean="0"/>
              <a:t>/</a:t>
            </a:r>
            <a:r>
              <a:rPr lang="hu-HU" sz="1800" dirty="0" err="1" smtClean="0"/>
              <a:t>orthology-based</a:t>
            </a:r>
            <a:r>
              <a:rPr lang="hu-HU" sz="1800" dirty="0" smtClean="0"/>
              <a:t> </a:t>
            </a:r>
            <a:r>
              <a:rPr lang="hu-HU" sz="1600" dirty="0"/>
              <a:t>(</a:t>
            </a:r>
            <a:r>
              <a:rPr lang="hu-HU" sz="1600" dirty="0" err="1"/>
              <a:t>interologs</a:t>
            </a:r>
            <a:r>
              <a:rPr lang="hu-HU" sz="1600" dirty="0"/>
              <a:t>)</a:t>
            </a:r>
            <a:endParaRPr lang="hu-HU" sz="1800" dirty="0" smtClean="0"/>
          </a:p>
          <a:p>
            <a:r>
              <a:rPr lang="hu-HU" sz="1800" dirty="0" err="1" smtClean="0"/>
              <a:t>Domain-motifs</a:t>
            </a:r>
            <a:r>
              <a:rPr lang="hu-HU" sz="1800" dirty="0" smtClean="0"/>
              <a:t> </a:t>
            </a:r>
            <a:r>
              <a:rPr lang="hu-HU" sz="1800" dirty="0" err="1" smtClean="0"/>
              <a:t>based</a:t>
            </a:r>
            <a:r>
              <a:rPr lang="hu-HU" sz="1800" dirty="0" smtClean="0"/>
              <a:t> </a:t>
            </a:r>
            <a:r>
              <a:rPr lang="hu-HU" sz="1600" dirty="0" smtClean="0"/>
              <a:t>(</a:t>
            </a:r>
            <a:r>
              <a:rPr lang="hu-HU" sz="1600" dirty="0" err="1" smtClean="0"/>
              <a:t>directed</a:t>
            </a:r>
            <a:r>
              <a:rPr lang="hu-HU" sz="1600" dirty="0" smtClean="0"/>
              <a:t>)</a:t>
            </a:r>
            <a:endParaRPr lang="en-GB" sz="1800" dirty="0" smtClean="0"/>
          </a:p>
          <a:p>
            <a:r>
              <a:rPr lang="hu-HU" sz="1800" b="1" dirty="0" err="1" smtClean="0"/>
              <a:t>Domain-domain</a:t>
            </a:r>
            <a:r>
              <a:rPr lang="hu-HU" sz="1800" b="1" dirty="0" smtClean="0"/>
              <a:t> </a:t>
            </a:r>
            <a:r>
              <a:rPr lang="hu-HU" sz="1800" b="1" dirty="0" err="1" smtClean="0"/>
              <a:t>based</a:t>
            </a:r>
            <a:r>
              <a:rPr lang="hu-HU" sz="1800" b="1" dirty="0" smtClean="0"/>
              <a:t> </a:t>
            </a:r>
            <a:r>
              <a:rPr lang="hu-HU" sz="1600" dirty="0" smtClean="0"/>
              <a:t>(</a:t>
            </a:r>
            <a:r>
              <a:rPr lang="hu-HU" sz="1600" dirty="0" err="1" smtClean="0"/>
              <a:t>interaction</a:t>
            </a:r>
            <a:r>
              <a:rPr lang="hu-HU" sz="1600" dirty="0" smtClean="0"/>
              <a:t> &amp; </a:t>
            </a:r>
            <a:r>
              <a:rPr lang="hu-HU" sz="1600" b="1" dirty="0" err="1" smtClean="0"/>
              <a:t>direction</a:t>
            </a:r>
            <a:r>
              <a:rPr lang="hu-HU" sz="1600" dirty="0" smtClean="0"/>
              <a:t>)</a:t>
            </a:r>
            <a:endParaRPr lang="hu-HU" sz="1800" dirty="0" smtClean="0"/>
          </a:p>
        </p:txBody>
      </p:sp>
    </p:spTree>
    <p:extLst>
      <p:ext uri="{BB962C8B-B14F-4D97-AF65-F5344CB8AC3E}">
        <p14:creationId xmlns:p14="http://schemas.microsoft.com/office/powerpoint/2010/main" val="2240761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 l="9128" t="44907" r="37189" b="31470"/>
          <a:stretch>
            <a:fillRect/>
          </a:stretch>
        </p:blipFill>
        <p:spPr bwMode="auto">
          <a:xfrm>
            <a:off x="4596355" y="2564904"/>
            <a:ext cx="4368133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0" y="44624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hu-HU" sz="3200" dirty="0" smtClean="0">
                <a:solidFill>
                  <a:schemeClr val="bg1"/>
                </a:solidFill>
                <a:latin typeface="Constantia" pitchFamily="18" charset="0"/>
              </a:rPr>
              <a:t>P</a:t>
            </a:r>
            <a:r>
              <a:rPr lang="en-GB" sz="3200" dirty="0" err="1" smtClean="0">
                <a:solidFill>
                  <a:schemeClr val="bg1"/>
                </a:solidFill>
                <a:latin typeface="Constantia" pitchFamily="18" charset="0"/>
              </a:rPr>
              <a:t>rotein</a:t>
            </a:r>
            <a:r>
              <a:rPr lang="en-GB" sz="3200" dirty="0" smtClean="0">
                <a:solidFill>
                  <a:schemeClr val="bg1"/>
                </a:solidFill>
                <a:latin typeface="Constantia" pitchFamily="18" charset="0"/>
              </a:rPr>
              <a:t>-protein interactions</a:t>
            </a:r>
            <a:endParaRPr lang="en-GB" sz="3200" dirty="0">
              <a:solidFill>
                <a:schemeClr val="bg1"/>
              </a:solidFill>
              <a:latin typeface="Constantia" pitchFamily="18" charset="0"/>
            </a:endParaRPr>
          </a:p>
        </p:txBody>
      </p:sp>
      <p:sp>
        <p:nvSpPr>
          <p:cNvPr id="42" name="Szövegdoboz 41"/>
          <p:cNvSpPr txBox="1"/>
          <p:nvPr/>
        </p:nvSpPr>
        <p:spPr>
          <a:xfrm>
            <a:off x="4283968" y="6300609"/>
            <a:ext cx="4860032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hu-HU" sz="1600" dirty="0" err="1" smtClean="0"/>
              <a:t>Liu</a:t>
            </a:r>
            <a:r>
              <a:rPr lang="hu-HU" sz="1600" dirty="0" smtClean="0"/>
              <a:t> </a:t>
            </a:r>
            <a:r>
              <a:rPr lang="hu-HU" sz="1600" i="1" dirty="0" smtClean="0"/>
              <a:t>et </a:t>
            </a:r>
            <a:r>
              <a:rPr lang="hu-HU" sz="1600" i="1" dirty="0" err="1" smtClean="0"/>
              <a:t>al</a:t>
            </a:r>
            <a:r>
              <a:rPr lang="hu-HU" sz="1600" i="1" dirty="0" smtClean="0"/>
              <a:t>.</a:t>
            </a:r>
            <a:r>
              <a:rPr lang="hu-HU" sz="1600" dirty="0" smtClean="0"/>
              <a:t>, MCP (2009)  and </a:t>
            </a:r>
            <a:br>
              <a:rPr lang="hu-HU" sz="1600" dirty="0" smtClean="0"/>
            </a:br>
            <a:r>
              <a:rPr lang="hu-HU" sz="1600" dirty="0" smtClean="0"/>
              <a:t>Rhodes </a:t>
            </a:r>
            <a:r>
              <a:rPr lang="hu-HU" sz="1600" i="1" dirty="0" smtClean="0"/>
              <a:t>et </a:t>
            </a:r>
            <a:r>
              <a:rPr lang="hu-HU" sz="1600" i="1" dirty="0" err="1" smtClean="0"/>
              <a:t>al</a:t>
            </a:r>
            <a:r>
              <a:rPr lang="hu-HU" sz="1600" dirty="0" smtClean="0"/>
              <a:t>., </a:t>
            </a:r>
            <a:r>
              <a:rPr lang="hu-HU" sz="1600" dirty="0" err="1" smtClean="0"/>
              <a:t>Nature</a:t>
            </a:r>
            <a:r>
              <a:rPr lang="hu-HU" sz="1600" dirty="0" smtClean="0"/>
              <a:t> </a:t>
            </a:r>
            <a:r>
              <a:rPr lang="hu-HU" sz="1600" dirty="0" err="1" smtClean="0"/>
              <a:t>Biotechnology</a:t>
            </a:r>
            <a:r>
              <a:rPr lang="hu-HU" sz="1600" dirty="0" smtClean="0"/>
              <a:t> (2005)</a:t>
            </a:r>
            <a:endParaRPr lang="hu-HU" sz="1600" dirty="0"/>
          </a:p>
        </p:txBody>
      </p:sp>
      <p:cxnSp>
        <p:nvCxnSpPr>
          <p:cNvPr id="63" name="Egyenes összekötő 62"/>
          <p:cNvCxnSpPr>
            <a:stCxn id="64" idx="2"/>
            <a:endCxn id="66" idx="0"/>
          </p:cNvCxnSpPr>
          <p:nvPr/>
        </p:nvCxnSpPr>
        <p:spPr>
          <a:xfrm rot="5400000">
            <a:off x="5581848" y="5301481"/>
            <a:ext cx="115093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mbusz 63"/>
          <p:cNvSpPr/>
          <p:nvPr/>
        </p:nvSpPr>
        <p:spPr>
          <a:xfrm>
            <a:off x="5976342" y="4365649"/>
            <a:ext cx="360362" cy="360363"/>
          </a:xfrm>
          <a:prstGeom prst="diamon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65" name="Rombusz 64"/>
          <p:cNvSpPr/>
          <p:nvPr/>
        </p:nvSpPr>
        <p:spPr>
          <a:xfrm>
            <a:off x="5976342" y="5373712"/>
            <a:ext cx="360362" cy="360362"/>
          </a:xfrm>
          <a:prstGeom prst="diamond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66" name="Rombusz 65"/>
          <p:cNvSpPr/>
          <p:nvPr/>
        </p:nvSpPr>
        <p:spPr>
          <a:xfrm>
            <a:off x="5976342" y="5876949"/>
            <a:ext cx="360362" cy="36036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67" name="Rombusz 66"/>
          <p:cNvSpPr/>
          <p:nvPr/>
        </p:nvSpPr>
        <p:spPr>
          <a:xfrm>
            <a:off x="5976342" y="4868887"/>
            <a:ext cx="360362" cy="360362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68" name="Rombusz 67"/>
          <p:cNvSpPr/>
          <p:nvPr/>
        </p:nvSpPr>
        <p:spPr>
          <a:xfrm>
            <a:off x="8460408" y="5518174"/>
            <a:ext cx="360362" cy="358775"/>
          </a:xfrm>
          <a:prstGeom prst="diamond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69" name="Rombusz 68"/>
          <p:cNvSpPr/>
          <p:nvPr/>
        </p:nvSpPr>
        <p:spPr>
          <a:xfrm>
            <a:off x="8460408" y="4581549"/>
            <a:ext cx="360362" cy="360363"/>
          </a:xfrm>
          <a:prstGeom prst="diamon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cxnSp>
        <p:nvCxnSpPr>
          <p:cNvPr id="70" name="Egyenes összekötő nyíllal 69"/>
          <p:cNvCxnSpPr>
            <a:stCxn id="64" idx="3"/>
            <a:endCxn id="69" idx="1"/>
          </p:cNvCxnSpPr>
          <p:nvPr/>
        </p:nvCxnSpPr>
        <p:spPr>
          <a:xfrm>
            <a:off x="6336704" y="4545831"/>
            <a:ext cx="2123704" cy="21590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gyenes összekötő nyíllal 70"/>
          <p:cNvCxnSpPr>
            <a:stCxn id="64" idx="3"/>
            <a:endCxn id="83" idx="1"/>
          </p:cNvCxnSpPr>
          <p:nvPr/>
        </p:nvCxnSpPr>
        <p:spPr>
          <a:xfrm>
            <a:off x="6336704" y="4545831"/>
            <a:ext cx="2123704" cy="719931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gyenes összekötő nyíllal 71"/>
          <p:cNvCxnSpPr>
            <a:stCxn id="64" idx="3"/>
            <a:endCxn id="68" idx="1"/>
          </p:cNvCxnSpPr>
          <p:nvPr/>
        </p:nvCxnSpPr>
        <p:spPr>
          <a:xfrm>
            <a:off x="6336704" y="4545831"/>
            <a:ext cx="2123704" cy="1151731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gyenes összekötő nyíllal 72"/>
          <p:cNvCxnSpPr>
            <a:stCxn id="67" idx="3"/>
            <a:endCxn id="69" idx="1"/>
          </p:cNvCxnSpPr>
          <p:nvPr/>
        </p:nvCxnSpPr>
        <p:spPr>
          <a:xfrm flipV="1">
            <a:off x="6336704" y="4761731"/>
            <a:ext cx="2123704" cy="287337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gyenes összekötő nyíllal 73"/>
          <p:cNvCxnSpPr>
            <a:stCxn id="67" idx="3"/>
            <a:endCxn id="83" idx="1"/>
          </p:cNvCxnSpPr>
          <p:nvPr/>
        </p:nvCxnSpPr>
        <p:spPr>
          <a:xfrm>
            <a:off x="6336704" y="5049068"/>
            <a:ext cx="2123704" cy="216694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gyenes összekötő nyíllal 74"/>
          <p:cNvCxnSpPr>
            <a:stCxn id="67" idx="3"/>
            <a:endCxn id="68" idx="1"/>
          </p:cNvCxnSpPr>
          <p:nvPr/>
        </p:nvCxnSpPr>
        <p:spPr>
          <a:xfrm>
            <a:off x="6336704" y="5049068"/>
            <a:ext cx="2123704" cy="648494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gyenes összekötő nyíllal 75"/>
          <p:cNvCxnSpPr>
            <a:stCxn id="65" idx="3"/>
            <a:endCxn id="69" idx="1"/>
          </p:cNvCxnSpPr>
          <p:nvPr/>
        </p:nvCxnSpPr>
        <p:spPr>
          <a:xfrm flipV="1">
            <a:off x="6336704" y="4761731"/>
            <a:ext cx="2123704" cy="792162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gyenes összekötő nyíllal 76"/>
          <p:cNvCxnSpPr>
            <a:stCxn id="65" idx="3"/>
            <a:endCxn id="83" idx="1"/>
          </p:cNvCxnSpPr>
          <p:nvPr/>
        </p:nvCxnSpPr>
        <p:spPr>
          <a:xfrm flipV="1">
            <a:off x="6336704" y="5265762"/>
            <a:ext cx="2123704" cy="288131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gyenes összekötő nyíllal 77"/>
          <p:cNvCxnSpPr>
            <a:stCxn id="65" idx="3"/>
            <a:endCxn id="68" idx="1"/>
          </p:cNvCxnSpPr>
          <p:nvPr/>
        </p:nvCxnSpPr>
        <p:spPr>
          <a:xfrm>
            <a:off x="6336704" y="5553893"/>
            <a:ext cx="2123704" cy="143669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gyenes összekötő nyíllal 78"/>
          <p:cNvCxnSpPr>
            <a:stCxn id="66" idx="3"/>
            <a:endCxn id="69" idx="1"/>
          </p:cNvCxnSpPr>
          <p:nvPr/>
        </p:nvCxnSpPr>
        <p:spPr>
          <a:xfrm flipV="1">
            <a:off x="6336704" y="4761731"/>
            <a:ext cx="2123704" cy="129540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gyenes összekötő nyíllal 79"/>
          <p:cNvCxnSpPr>
            <a:stCxn id="66" idx="3"/>
            <a:endCxn id="83" idx="1"/>
          </p:cNvCxnSpPr>
          <p:nvPr/>
        </p:nvCxnSpPr>
        <p:spPr>
          <a:xfrm flipV="1">
            <a:off x="6336704" y="5265762"/>
            <a:ext cx="2123704" cy="791369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gyenes összekötő nyíllal 80"/>
          <p:cNvCxnSpPr>
            <a:stCxn id="66" idx="3"/>
            <a:endCxn id="68" idx="1"/>
          </p:cNvCxnSpPr>
          <p:nvPr/>
        </p:nvCxnSpPr>
        <p:spPr>
          <a:xfrm flipV="1">
            <a:off x="6336704" y="5697562"/>
            <a:ext cx="2123704" cy="359569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gyenes összekötő 81"/>
          <p:cNvCxnSpPr>
            <a:stCxn id="69" idx="2"/>
            <a:endCxn id="68" idx="0"/>
          </p:cNvCxnSpPr>
          <p:nvPr/>
        </p:nvCxnSpPr>
        <p:spPr>
          <a:xfrm rot="5400000">
            <a:off x="8351664" y="5230043"/>
            <a:ext cx="576262" cy="0"/>
          </a:xfrm>
          <a:prstGeom prst="line">
            <a:avLst/>
          </a:prstGeom>
          <a:ln w="57150">
            <a:solidFill>
              <a:srgbClr val="66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mbusz 82"/>
          <p:cNvSpPr/>
          <p:nvPr/>
        </p:nvSpPr>
        <p:spPr>
          <a:xfrm>
            <a:off x="8460408" y="5086374"/>
            <a:ext cx="360362" cy="358775"/>
          </a:xfrm>
          <a:prstGeom prst="diamon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86" name="Lefelé nyíl 85"/>
          <p:cNvSpPr/>
          <p:nvPr/>
        </p:nvSpPr>
        <p:spPr>
          <a:xfrm rot="10800000">
            <a:off x="7020272" y="3717032"/>
            <a:ext cx="576064" cy="576572"/>
          </a:xfrm>
          <a:prstGeom prst="down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Szövegdoboz 35"/>
          <p:cNvSpPr txBox="1"/>
          <p:nvPr/>
        </p:nvSpPr>
        <p:spPr>
          <a:xfrm>
            <a:off x="4355976" y="4388911"/>
            <a:ext cx="13681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Domain </a:t>
            </a:r>
            <a:r>
              <a:rPr lang="hu-HU" dirty="0" err="1" smtClean="0"/>
              <a:t>composition</a:t>
            </a:r>
            <a:r>
              <a:rPr lang="hu-HU" dirty="0" smtClean="0"/>
              <a:t> </a:t>
            </a:r>
            <a:r>
              <a:rPr lang="hu-HU" dirty="0" err="1" smtClean="0"/>
              <a:t>as</a:t>
            </a:r>
            <a:r>
              <a:rPr lang="hu-HU" dirty="0" smtClean="0"/>
              <a:t> </a:t>
            </a:r>
            <a:r>
              <a:rPr lang="hu-HU" dirty="0" err="1" smtClean="0"/>
              <a:t>training</a:t>
            </a:r>
            <a:r>
              <a:rPr lang="hu-HU" dirty="0" smtClean="0"/>
              <a:t> </a:t>
            </a:r>
            <a:r>
              <a:rPr lang="hu-HU" dirty="0" err="1" smtClean="0"/>
              <a:t>set</a:t>
            </a:r>
            <a:endParaRPr lang="hu-HU" dirty="0" smtClean="0"/>
          </a:p>
          <a:p>
            <a:r>
              <a:rPr lang="hu-HU" sz="1600" dirty="0" smtClean="0"/>
              <a:t>(</a:t>
            </a:r>
            <a:r>
              <a:rPr lang="hu-HU" sz="1600" dirty="0" err="1" smtClean="0"/>
              <a:t>eg</a:t>
            </a:r>
            <a:r>
              <a:rPr lang="hu-HU" sz="1600" dirty="0" smtClean="0"/>
              <a:t>., PFAM)</a:t>
            </a:r>
            <a:endParaRPr lang="hu-HU" dirty="0"/>
          </a:p>
        </p:txBody>
      </p:sp>
      <p:sp>
        <p:nvSpPr>
          <p:cNvPr id="37" name="Szöveg helye 11"/>
          <p:cNvSpPr>
            <a:spLocks noGrp="1"/>
          </p:cNvSpPr>
          <p:nvPr>
            <p:ph type="body" sz="quarter" idx="3"/>
          </p:nvPr>
        </p:nvSpPr>
        <p:spPr>
          <a:xfrm>
            <a:off x="323528" y="701006"/>
            <a:ext cx="4041775" cy="639762"/>
          </a:xfrm>
        </p:spPr>
        <p:txBody>
          <a:bodyPr>
            <a:normAutofit/>
          </a:bodyPr>
          <a:lstStyle/>
          <a:p>
            <a:r>
              <a:rPr lang="hu-HU" sz="2200" dirty="0" err="1" smtClean="0"/>
              <a:t>Predicted</a:t>
            </a:r>
            <a:r>
              <a:rPr lang="hu-HU" sz="2200" dirty="0" smtClean="0"/>
              <a:t> </a:t>
            </a:r>
            <a:r>
              <a:rPr lang="hu-HU" sz="2200" dirty="0" err="1" smtClean="0"/>
              <a:t>interactions</a:t>
            </a:r>
            <a:endParaRPr lang="en-GB" sz="2200" dirty="0"/>
          </a:p>
        </p:txBody>
      </p:sp>
      <p:sp>
        <p:nvSpPr>
          <p:cNvPr id="38" name="Tartalom helye 12"/>
          <p:cNvSpPr>
            <a:spLocks noGrp="1"/>
          </p:cNvSpPr>
          <p:nvPr>
            <p:ph sz="quarter" idx="4"/>
          </p:nvPr>
        </p:nvSpPr>
        <p:spPr>
          <a:xfrm>
            <a:off x="539552" y="1268760"/>
            <a:ext cx="8496943" cy="3951288"/>
          </a:xfrm>
        </p:spPr>
        <p:txBody>
          <a:bodyPr lIns="72000" rIns="36000">
            <a:normAutofit/>
          </a:bodyPr>
          <a:lstStyle/>
          <a:p>
            <a:r>
              <a:rPr lang="hu-HU" sz="1800" dirty="0" err="1" smtClean="0"/>
              <a:t>Homology</a:t>
            </a:r>
            <a:r>
              <a:rPr lang="hu-HU" sz="1800" dirty="0" smtClean="0"/>
              <a:t>/</a:t>
            </a:r>
            <a:r>
              <a:rPr lang="hu-HU" sz="1800" dirty="0" err="1" smtClean="0"/>
              <a:t>orthology-based</a:t>
            </a:r>
            <a:r>
              <a:rPr lang="hu-HU" sz="1800" dirty="0" smtClean="0"/>
              <a:t> </a:t>
            </a:r>
            <a:r>
              <a:rPr lang="hu-HU" sz="1600" dirty="0"/>
              <a:t>(</a:t>
            </a:r>
            <a:r>
              <a:rPr lang="hu-HU" sz="1600" dirty="0" err="1"/>
              <a:t>interologs</a:t>
            </a:r>
            <a:r>
              <a:rPr lang="hu-HU" sz="1600" dirty="0"/>
              <a:t>)</a:t>
            </a:r>
            <a:endParaRPr lang="hu-HU" sz="1800" dirty="0" smtClean="0"/>
          </a:p>
          <a:p>
            <a:r>
              <a:rPr lang="hu-HU" sz="1800" dirty="0" err="1" smtClean="0"/>
              <a:t>Domain-motifs</a:t>
            </a:r>
            <a:r>
              <a:rPr lang="hu-HU" sz="1800" dirty="0" smtClean="0"/>
              <a:t> </a:t>
            </a:r>
            <a:r>
              <a:rPr lang="hu-HU" sz="1800" dirty="0" err="1" smtClean="0"/>
              <a:t>based</a:t>
            </a:r>
            <a:r>
              <a:rPr lang="hu-HU" sz="1800" dirty="0" smtClean="0"/>
              <a:t> </a:t>
            </a:r>
            <a:r>
              <a:rPr lang="hu-HU" sz="1600" dirty="0" smtClean="0"/>
              <a:t>(</a:t>
            </a:r>
            <a:r>
              <a:rPr lang="hu-HU" sz="1600" dirty="0" err="1" smtClean="0"/>
              <a:t>directed</a:t>
            </a:r>
            <a:r>
              <a:rPr lang="hu-HU" sz="1600" dirty="0" smtClean="0"/>
              <a:t>)</a:t>
            </a:r>
            <a:endParaRPr lang="en-GB" sz="1800" dirty="0" smtClean="0"/>
          </a:p>
          <a:p>
            <a:r>
              <a:rPr lang="hu-HU" sz="1800" b="1" dirty="0" err="1" smtClean="0"/>
              <a:t>Domain-domain</a:t>
            </a:r>
            <a:r>
              <a:rPr lang="hu-HU" sz="1800" b="1" dirty="0" smtClean="0"/>
              <a:t> </a:t>
            </a:r>
            <a:r>
              <a:rPr lang="hu-HU" sz="1800" b="1" dirty="0" err="1" smtClean="0"/>
              <a:t>based</a:t>
            </a:r>
            <a:r>
              <a:rPr lang="hu-HU" sz="1800" b="1" dirty="0" smtClean="0"/>
              <a:t> </a:t>
            </a:r>
            <a:r>
              <a:rPr lang="hu-HU" sz="1600" dirty="0" smtClean="0"/>
              <a:t>(</a:t>
            </a:r>
            <a:r>
              <a:rPr lang="hu-HU" sz="1600" dirty="0" err="1" smtClean="0"/>
              <a:t>interaction</a:t>
            </a:r>
            <a:r>
              <a:rPr lang="hu-HU" sz="1600" dirty="0" smtClean="0"/>
              <a:t> &amp; </a:t>
            </a:r>
            <a:r>
              <a:rPr lang="hu-HU" sz="1600" b="1" dirty="0" err="1" smtClean="0"/>
              <a:t>direction</a:t>
            </a:r>
            <a:r>
              <a:rPr lang="hu-HU" sz="1600" dirty="0" smtClean="0"/>
              <a:t>)</a:t>
            </a:r>
            <a:endParaRPr lang="hu-HU" sz="1800" dirty="0" smtClean="0"/>
          </a:p>
        </p:txBody>
      </p:sp>
    </p:spTree>
    <p:extLst>
      <p:ext uri="{BB962C8B-B14F-4D97-AF65-F5344CB8AC3E}">
        <p14:creationId xmlns:p14="http://schemas.microsoft.com/office/powerpoint/2010/main" val="37557337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0" y="44624"/>
            <a:ext cx="9144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hu-HU" sz="4000" dirty="0" err="1" smtClean="0">
                <a:solidFill>
                  <a:schemeClr val="bg1"/>
                </a:solidFill>
                <a:latin typeface="Constantia" pitchFamily="18" charset="0"/>
              </a:rPr>
              <a:t>Signalling</a:t>
            </a:r>
            <a:r>
              <a:rPr lang="hu-HU" sz="4000" dirty="0" smtClean="0">
                <a:solidFill>
                  <a:schemeClr val="bg1"/>
                </a:solidFill>
                <a:latin typeface="Constantia" pitchFamily="18" charset="0"/>
              </a:rPr>
              <a:t> </a:t>
            </a:r>
            <a:r>
              <a:rPr lang="hu-HU" sz="4000" dirty="0" err="1" smtClean="0">
                <a:solidFill>
                  <a:schemeClr val="bg1"/>
                </a:solidFill>
                <a:latin typeface="Constantia" pitchFamily="18" charset="0"/>
              </a:rPr>
              <a:t>pathways</a:t>
            </a:r>
            <a:r>
              <a:rPr lang="hu-HU" sz="4000" dirty="0" smtClean="0">
                <a:solidFill>
                  <a:schemeClr val="bg1"/>
                </a:solidFill>
                <a:latin typeface="Constantia" pitchFamily="18" charset="0"/>
              </a:rPr>
              <a:t> and </a:t>
            </a:r>
            <a:r>
              <a:rPr lang="hu-HU" sz="4000" dirty="0" err="1" smtClean="0">
                <a:solidFill>
                  <a:schemeClr val="bg1"/>
                </a:solidFill>
                <a:latin typeface="Constantia" pitchFamily="18" charset="0"/>
              </a:rPr>
              <a:t>networks</a:t>
            </a:r>
            <a:endParaRPr lang="hu-HU" sz="4400" dirty="0" smtClean="0">
              <a:solidFill>
                <a:schemeClr val="bg1"/>
              </a:solidFill>
              <a:latin typeface="Constantia" pitchFamily="18" charset="0"/>
            </a:endParaRPr>
          </a:p>
        </p:txBody>
      </p:sp>
      <p:sp>
        <p:nvSpPr>
          <p:cNvPr id="5" name="Tartalom helye 2"/>
          <p:cNvSpPr txBox="1">
            <a:spLocks/>
          </p:cNvSpPr>
          <p:nvPr/>
        </p:nvSpPr>
        <p:spPr>
          <a:xfrm>
            <a:off x="5580112" y="1844824"/>
            <a:ext cx="3384376" cy="4752528"/>
          </a:xfrm>
          <a:prstGeom prst="flowChartDocument">
            <a:avLst/>
          </a:prstGeom>
          <a:ln w="38100" cap="flat" cmpd="sng" algn="ctr">
            <a:solidFill>
              <a:schemeClr val="accent3">
                <a:lumMod val="50000"/>
              </a:schemeClr>
            </a:solidFill>
            <a:prstDash val="soli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hu-HU" sz="1800" b="0" i="0" u="none" strike="noStrike" kern="120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hu-HU" sz="1800" b="0" i="0" u="none" strike="noStrike" kern="120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hu-HU" sz="800" b="0" i="0" u="none" strike="noStrike" kern="120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hu-H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Pathway</a:t>
            </a:r>
            <a:r>
              <a:rPr kumimoji="0" lang="hu-HU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definitions</a:t>
            </a:r>
            <a:r>
              <a:rPr kumimoji="0" lang="hu-HU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are</a:t>
            </a:r>
            <a:r>
              <a:rPr kumimoji="0" lang="hu-HU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not</a:t>
            </a:r>
            <a:r>
              <a:rPr kumimoji="0" lang="hu-HU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identical</a:t>
            </a:r>
            <a:endParaRPr kumimoji="0" lang="hu-HU" sz="1800" b="0" i="0" u="none" strike="noStrike" kern="120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hu-H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Curation</a:t>
            </a:r>
            <a:r>
              <a:rPr kumimoji="0" lang="hu-HU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rules</a:t>
            </a:r>
            <a:r>
              <a:rPr kumimoji="0" lang="hu-HU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are</a:t>
            </a:r>
            <a:r>
              <a:rPr kumimoji="0" lang="hu-HU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not</a:t>
            </a:r>
            <a:r>
              <a:rPr kumimoji="0" lang="hu-HU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uniform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hu-H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Not</a:t>
            </a:r>
            <a:r>
              <a:rPr kumimoji="0" lang="hu-HU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enough</a:t>
            </a:r>
            <a:r>
              <a:rPr kumimoji="0" lang="hu-HU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</a:t>
            </a:r>
            <a:r>
              <a:rPr kumimoji="0" lang="hu-H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identical</a:t>
            </a:r>
            <a:r>
              <a:rPr kumimoji="0" lang="hu-HU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details</a:t>
            </a:r>
            <a:r>
              <a:rPr kumimoji="0" lang="hu-HU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/ </a:t>
            </a:r>
            <a:r>
              <a:rPr kumimoji="0" lang="hu-H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sources</a:t>
            </a:r>
            <a:endParaRPr kumimoji="0" lang="hu-HU" sz="1800" b="0" i="0" u="none" strike="noStrike" kern="120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hu-H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Cross-talks</a:t>
            </a:r>
            <a:r>
              <a:rPr kumimoji="0" lang="hu-HU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</a:t>
            </a:r>
            <a:r>
              <a:rPr kumimoji="0" lang="hu-H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overlaps</a:t>
            </a:r>
            <a:r>
              <a:rPr kumimoji="0" lang="hu-HU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</a:t>
            </a:r>
            <a:r>
              <a:rPr kumimoji="0" lang="hu-H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multi-pathway</a:t>
            </a:r>
            <a:r>
              <a:rPr kumimoji="0" lang="hu-HU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proteins</a:t>
            </a:r>
            <a:r>
              <a:rPr kumimoji="0" lang="hu-HU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</a:t>
            </a:r>
            <a:r>
              <a:rPr kumimoji="0" lang="hu-H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cannot</a:t>
            </a:r>
            <a:r>
              <a:rPr kumimoji="0" lang="hu-HU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be </a:t>
            </a:r>
            <a:r>
              <a:rPr kumimoji="0" lang="hu-H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examined</a:t>
            </a:r>
            <a:r>
              <a:rPr kumimoji="0" lang="hu-HU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</a:t>
            </a:r>
            <a:r>
              <a:rPr kumimoji="0" lang="hu-H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easily</a:t>
            </a:r>
            <a:r>
              <a:rPr kumimoji="0" lang="hu-HU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57158" y="0"/>
            <a:ext cx="8229600" cy="11430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u-HU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Oval 3"/>
          <p:cNvSpPr>
            <a:spLocks noChangeArrowheads="1"/>
          </p:cNvSpPr>
          <p:nvPr/>
        </p:nvSpPr>
        <p:spPr bwMode="auto">
          <a:xfrm>
            <a:off x="2052638" y="5373688"/>
            <a:ext cx="360362" cy="360362"/>
          </a:xfrm>
          <a:prstGeom prst="ellipse">
            <a:avLst/>
          </a:prstGeom>
          <a:solidFill>
            <a:schemeClr val="bg2">
              <a:lumMod val="1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 dirty="0">
              <a:solidFill>
                <a:schemeClr val="bg2">
                  <a:lumMod val="10000"/>
                </a:schemeClr>
              </a:solidFill>
              <a:latin typeface="Calibri" pitchFamily="34" charset="0"/>
            </a:endParaRPr>
          </a:p>
        </p:txBody>
      </p:sp>
      <p:sp>
        <p:nvSpPr>
          <p:cNvPr id="8" name="Oval 4"/>
          <p:cNvSpPr>
            <a:spLocks noChangeArrowheads="1"/>
          </p:cNvSpPr>
          <p:nvPr/>
        </p:nvSpPr>
        <p:spPr bwMode="auto">
          <a:xfrm>
            <a:off x="3060700" y="5373688"/>
            <a:ext cx="360363" cy="360362"/>
          </a:xfrm>
          <a:prstGeom prst="ellipse">
            <a:avLst/>
          </a:prstGeom>
          <a:solidFill>
            <a:schemeClr val="bg2">
              <a:lumMod val="1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>
              <a:latin typeface="Calibri" pitchFamily="34" charset="0"/>
            </a:endParaRPr>
          </a:p>
        </p:txBody>
      </p:sp>
      <p:sp>
        <p:nvSpPr>
          <p:cNvPr id="9" name="Oval 5"/>
          <p:cNvSpPr>
            <a:spLocks noChangeArrowheads="1"/>
          </p:cNvSpPr>
          <p:nvPr/>
        </p:nvSpPr>
        <p:spPr bwMode="auto">
          <a:xfrm>
            <a:off x="4357688" y="5373688"/>
            <a:ext cx="360362" cy="360362"/>
          </a:xfrm>
          <a:prstGeom prst="ellipse">
            <a:avLst/>
          </a:prstGeom>
          <a:solidFill>
            <a:schemeClr val="bg2">
              <a:lumMod val="1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>
              <a:latin typeface="Calibri" pitchFamily="34" charset="0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765300" y="2133600"/>
            <a:ext cx="360363" cy="288925"/>
          </a:xfrm>
          <a:prstGeom prst="rect">
            <a:avLst/>
          </a:prstGeom>
          <a:solidFill>
            <a:srgbClr val="CC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3205163" y="2132013"/>
            <a:ext cx="360362" cy="288925"/>
          </a:xfrm>
          <a:prstGeom prst="rect">
            <a:avLst/>
          </a:prstGeom>
          <a:solidFill>
            <a:srgbClr val="CC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4354513" y="2132013"/>
            <a:ext cx="360362" cy="288925"/>
          </a:xfrm>
          <a:prstGeom prst="rect">
            <a:avLst/>
          </a:prstGeom>
          <a:solidFill>
            <a:srgbClr val="CC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" name="Line 9"/>
          <p:cNvSpPr>
            <a:spLocks noChangeShapeType="1"/>
          </p:cNvSpPr>
          <p:nvPr/>
        </p:nvSpPr>
        <p:spPr bwMode="auto">
          <a:xfrm>
            <a:off x="2484438" y="2420938"/>
            <a:ext cx="0" cy="431800"/>
          </a:xfrm>
          <a:prstGeom prst="line">
            <a:avLst/>
          </a:prstGeom>
          <a:noFill/>
          <a:ln w="38100">
            <a:solidFill>
              <a:srgbClr val="00B05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14" name="Line 10"/>
          <p:cNvSpPr>
            <a:spLocks noChangeShapeType="1"/>
          </p:cNvSpPr>
          <p:nvPr/>
        </p:nvSpPr>
        <p:spPr bwMode="auto">
          <a:xfrm>
            <a:off x="3429000" y="2420938"/>
            <a:ext cx="0" cy="431800"/>
          </a:xfrm>
          <a:prstGeom prst="line">
            <a:avLst/>
          </a:prstGeom>
          <a:noFill/>
          <a:ln w="38100">
            <a:solidFill>
              <a:srgbClr val="00B05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15" name="Line 11"/>
          <p:cNvSpPr>
            <a:spLocks noChangeShapeType="1"/>
          </p:cNvSpPr>
          <p:nvPr/>
        </p:nvSpPr>
        <p:spPr bwMode="auto">
          <a:xfrm>
            <a:off x="4572000" y="2500313"/>
            <a:ext cx="0" cy="431800"/>
          </a:xfrm>
          <a:prstGeom prst="line">
            <a:avLst/>
          </a:prstGeom>
          <a:noFill/>
          <a:ln w="38100">
            <a:solidFill>
              <a:srgbClr val="00B05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179512" y="2067570"/>
            <a:ext cx="26638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b="1" dirty="0" smtClean="0">
                <a:solidFill>
                  <a:srgbClr val="CC66FF"/>
                </a:solidFill>
                <a:latin typeface="Calibri" pitchFamily="34" charset="0"/>
              </a:rPr>
              <a:t>Input</a:t>
            </a:r>
            <a:r>
              <a:rPr lang="hu-HU" b="1" dirty="0">
                <a:solidFill>
                  <a:srgbClr val="CC66FF"/>
                </a:solidFill>
                <a:latin typeface="Calibri" pitchFamily="34" charset="0"/>
              </a:rPr>
              <a:t/>
            </a:r>
            <a:br>
              <a:rPr lang="hu-HU" b="1" dirty="0">
                <a:solidFill>
                  <a:srgbClr val="CC66FF"/>
                </a:solidFill>
                <a:latin typeface="Calibri" pitchFamily="34" charset="0"/>
              </a:rPr>
            </a:br>
            <a:r>
              <a:rPr lang="hu-HU" dirty="0" err="1" smtClean="0">
                <a:solidFill>
                  <a:srgbClr val="CC66FF"/>
                </a:solidFill>
                <a:latin typeface="Calibri" pitchFamily="34" charset="0"/>
              </a:rPr>
              <a:t>Ligands</a:t>
            </a:r>
            <a:endParaRPr lang="hu-HU" dirty="0">
              <a:solidFill>
                <a:srgbClr val="CC66FF"/>
              </a:solidFill>
              <a:latin typeface="Calibri" pitchFamily="34" charset="0"/>
            </a:endParaRPr>
          </a:p>
        </p:txBody>
      </p:sp>
      <p:sp>
        <p:nvSpPr>
          <p:cNvPr id="17" name="Text Box 13"/>
          <p:cNvSpPr txBox="1">
            <a:spLocks noChangeArrowheads="1"/>
          </p:cNvSpPr>
          <p:nvPr/>
        </p:nvSpPr>
        <p:spPr bwMode="auto">
          <a:xfrm>
            <a:off x="214313" y="5214938"/>
            <a:ext cx="164304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hu-HU" b="1" dirty="0" smtClean="0">
                <a:solidFill>
                  <a:schemeClr val="bg2">
                    <a:lumMod val="10000"/>
                  </a:schemeClr>
                </a:solidFill>
                <a:latin typeface="Calibri" pitchFamily="34" charset="0"/>
              </a:rPr>
              <a:t>Output</a:t>
            </a:r>
            <a:r>
              <a:rPr lang="hu-HU" b="1" dirty="0">
                <a:solidFill>
                  <a:schemeClr val="bg2">
                    <a:lumMod val="10000"/>
                  </a:schemeClr>
                </a:solidFill>
                <a:latin typeface="Calibri" pitchFamily="34" charset="0"/>
              </a:rPr>
              <a:t/>
            </a:r>
            <a:br>
              <a:rPr lang="hu-HU" b="1" dirty="0">
                <a:solidFill>
                  <a:schemeClr val="bg2">
                    <a:lumMod val="10000"/>
                  </a:schemeClr>
                </a:solidFill>
                <a:latin typeface="Calibri" pitchFamily="34" charset="0"/>
              </a:rPr>
            </a:br>
            <a:r>
              <a:rPr lang="hu-HU" dirty="0" err="1" smtClean="0">
                <a:solidFill>
                  <a:schemeClr val="bg2">
                    <a:lumMod val="10000"/>
                  </a:schemeClr>
                </a:solidFill>
                <a:latin typeface="Calibri" pitchFamily="34" charset="0"/>
              </a:rPr>
              <a:t>Transcription</a:t>
            </a:r>
            <a:r>
              <a:rPr lang="hu-HU" dirty="0" smtClean="0">
                <a:solidFill>
                  <a:schemeClr val="bg2">
                    <a:lumMod val="10000"/>
                  </a:schemeClr>
                </a:solidFill>
                <a:latin typeface="Calibri" pitchFamily="34" charset="0"/>
              </a:rPr>
              <a:t> </a:t>
            </a:r>
            <a:r>
              <a:rPr lang="hu-HU" dirty="0" err="1" smtClean="0">
                <a:solidFill>
                  <a:schemeClr val="bg2">
                    <a:lumMod val="10000"/>
                  </a:schemeClr>
                </a:solidFill>
                <a:latin typeface="Calibri" pitchFamily="34" charset="0"/>
              </a:rPr>
              <a:t>factors</a:t>
            </a:r>
            <a:endParaRPr lang="hu-HU" dirty="0">
              <a:solidFill>
                <a:schemeClr val="bg2">
                  <a:lumMod val="10000"/>
                </a:schemeClr>
              </a:solidFill>
              <a:latin typeface="Calibri" pitchFamily="34" charset="0"/>
            </a:endParaRPr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>
            <a:off x="2268538" y="5734050"/>
            <a:ext cx="17462" cy="552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19" name="Line 15"/>
          <p:cNvSpPr>
            <a:spLocks noChangeShapeType="1"/>
          </p:cNvSpPr>
          <p:nvPr/>
        </p:nvSpPr>
        <p:spPr bwMode="auto">
          <a:xfrm>
            <a:off x="3276600" y="5734050"/>
            <a:ext cx="9525" cy="552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 flipH="1">
            <a:off x="4572000" y="5734050"/>
            <a:ext cx="1588" cy="552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21" name="Oval 17"/>
          <p:cNvSpPr>
            <a:spLocks noChangeArrowheads="1"/>
          </p:cNvSpPr>
          <p:nvPr/>
        </p:nvSpPr>
        <p:spPr bwMode="auto">
          <a:xfrm>
            <a:off x="1906588" y="3141663"/>
            <a:ext cx="649287" cy="1582737"/>
          </a:xfrm>
          <a:prstGeom prst="ellipse">
            <a:avLst/>
          </a:prstGeom>
          <a:solidFill>
            <a:srgbClr val="00B050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22" name="Oval 18"/>
          <p:cNvSpPr>
            <a:spLocks noChangeArrowheads="1"/>
          </p:cNvSpPr>
          <p:nvPr/>
        </p:nvSpPr>
        <p:spPr bwMode="auto">
          <a:xfrm>
            <a:off x="4143375" y="3000375"/>
            <a:ext cx="649288" cy="1582738"/>
          </a:xfrm>
          <a:prstGeom prst="ellipse">
            <a:avLst/>
          </a:prstGeom>
          <a:solidFill>
            <a:srgbClr val="00B050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2266950" y="4725988"/>
            <a:ext cx="0" cy="431800"/>
          </a:xfrm>
          <a:prstGeom prst="line">
            <a:avLst/>
          </a:prstGeom>
          <a:noFill/>
          <a:ln w="38100">
            <a:solidFill>
              <a:srgbClr val="00B05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>
            <a:off x="3276600" y="4783138"/>
            <a:ext cx="0" cy="431800"/>
          </a:xfrm>
          <a:prstGeom prst="line">
            <a:avLst/>
          </a:prstGeom>
          <a:noFill/>
          <a:ln w="38100">
            <a:solidFill>
              <a:srgbClr val="00B05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25" name="Line 21"/>
          <p:cNvSpPr>
            <a:spLocks noChangeShapeType="1"/>
          </p:cNvSpPr>
          <p:nvPr/>
        </p:nvSpPr>
        <p:spPr bwMode="auto">
          <a:xfrm>
            <a:off x="4500563" y="4725988"/>
            <a:ext cx="0" cy="431800"/>
          </a:xfrm>
          <a:prstGeom prst="line">
            <a:avLst/>
          </a:prstGeom>
          <a:noFill/>
          <a:ln w="38100">
            <a:solidFill>
              <a:srgbClr val="00B05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26" name="Text Box 22"/>
          <p:cNvSpPr txBox="1">
            <a:spLocks noChangeArrowheads="1"/>
          </p:cNvSpPr>
          <p:nvPr/>
        </p:nvSpPr>
        <p:spPr bwMode="auto">
          <a:xfrm>
            <a:off x="214313" y="3429000"/>
            <a:ext cx="26638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b="1" dirty="0" err="1" smtClean="0">
                <a:solidFill>
                  <a:srgbClr val="00B050"/>
                </a:solidFill>
                <a:latin typeface="Calibri" pitchFamily="34" charset="0"/>
              </a:rPr>
              <a:t>Pathway</a:t>
            </a:r>
            <a:r>
              <a:rPr lang="hu-HU" b="1" dirty="0" smtClean="0">
                <a:solidFill>
                  <a:srgbClr val="00B050"/>
                </a:solidFill>
                <a:latin typeface="Calibri" pitchFamily="34" charset="0"/>
              </a:rPr>
              <a:t> </a:t>
            </a:r>
            <a:br>
              <a:rPr lang="hu-HU" b="1" dirty="0" smtClean="0">
                <a:solidFill>
                  <a:srgbClr val="00B050"/>
                </a:solidFill>
                <a:latin typeface="Calibri" pitchFamily="34" charset="0"/>
              </a:rPr>
            </a:br>
            <a:r>
              <a:rPr lang="hu-HU" b="1" dirty="0" err="1" smtClean="0">
                <a:solidFill>
                  <a:srgbClr val="00B050"/>
                </a:solidFill>
                <a:latin typeface="Calibri" pitchFamily="34" charset="0"/>
              </a:rPr>
              <a:t>mediators</a:t>
            </a:r>
            <a:r>
              <a:rPr lang="hu-HU" b="1" dirty="0">
                <a:solidFill>
                  <a:srgbClr val="003300"/>
                </a:solidFill>
                <a:latin typeface="Calibri" pitchFamily="34" charset="0"/>
              </a:rPr>
              <a:t/>
            </a:r>
            <a:br>
              <a:rPr lang="hu-HU" b="1" dirty="0">
                <a:solidFill>
                  <a:srgbClr val="003300"/>
                </a:solidFill>
                <a:latin typeface="Calibri" pitchFamily="34" charset="0"/>
              </a:rPr>
            </a:br>
            <a:r>
              <a:rPr lang="hu-HU" b="1" dirty="0">
                <a:solidFill>
                  <a:srgbClr val="003300"/>
                </a:solidFill>
                <a:latin typeface="Calibri" pitchFamily="34" charset="0"/>
              </a:rPr>
              <a:t>(</a:t>
            </a:r>
            <a:r>
              <a:rPr lang="hu-HU" b="1" dirty="0" smtClean="0">
                <a:solidFill>
                  <a:srgbClr val="FF0000"/>
                </a:solidFill>
                <a:latin typeface="Calibri" pitchFamily="34" charset="0"/>
              </a:rPr>
              <a:t>cross-talk </a:t>
            </a:r>
            <a:br>
              <a:rPr lang="hu-HU" b="1" dirty="0" smtClean="0">
                <a:solidFill>
                  <a:srgbClr val="FF0000"/>
                </a:solidFill>
                <a:latin typeface="Calibri" pitchFamily="34" charset="0"/>
              </a:rPr>
            </a:br>
            <a:r>
              <a:rPr lang="hu-HU" b="1" dirty="0" err="1" smtClean="0">
                <a:solidFill>
                  <a:srgbClr val="FF0000"/>
                </a:solidFill>
                <a:latin typeface="Calibri" pitchFamily="34" charset="0"/>
              </a:rPr>
              <a:t>proteins</a:t>
            </a:r>
            <a:r>
              <a:rPr lang="hu-HU" b="1" dirty="0" smtClean="0">
                <a:solidFill>
                  <a:srgbClr val="003300"/>
                </a:solidFill>
                <a:latin typeface="Calibri" pitchFamily="34" charset="0"/>
              </a:rPr>
              <a:t>)</a:t>
            </a:r>
            <a:endParaRPr lang="hu-HU" b="1" dirty="0">
              <a:solidFill>
                <a:srgbClr val="003300"/>
              </a:solidFill>
              <a:latin typeface="Calibri" pitchFamily="34" charset="0"/>
            </a:endParaRPr>
          </a:p>
        </p:txBody>
      </p:sp>
      <p:sp>
        <p:nvSpPr>
          <p:cNvPr id="27" name="Line 23"/>
          <p:cNvSpPr>
            <a:spLocks noChangeShapeType="1"/>
          </p:cNvSpPr>
          <p:nvPr/>
        </p:nvSpPr>
        <p:spPr bwMode="auto">
          <a:xfrm>
            <a:off x="2571750" y="3711575"/>
            <a:ext cx="504825" cy="3603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hu-HU"/>
          </a:p>
        </p:txBody>
      </p:sp>
      <p:sp>
        <p:nvSpPr>
          <p:cNvPr id="28" name="Rectangle 25"/>
          <p:cNvSpPr>
            <a:spLocks noChangeArrowheads="1"/>
          </p:cNvSpPr>
          <p:nvPr/>
        </p:nvSpPr>
        <p:spPr bwMode="auto">
          <a:xfrm>
            <a:off x="2339975" y="2133600"/>
            <a:ext cx="360363" cy="288925"/>
          </a:xfrm>
          <a:prstGeom prst="rect">
            <a:avLst/>
          </a:prstGeom>
          <a:solidFill>
            <a:srgbClr val="CC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 sz="1600">
              <a:latin typeface="Calibri" pitchFamily="34" charset="0"/>
            </a:endParaRPr>
          </a:p>
        </p:txBody>
      </p:sp>
      <p:sp>
        <p:nvSpPr>
          <p:cNvPr id="29" name="Line 26"/>
          <p:cNvSpPr>
            <a:spLocks noChangeShapeType="1"/>
          </p:cNvSpPr>
          <p:nvPr/>
        </p:nvSpPr>
        <p:spPr bwMode="auto">
          <a:xfrm>
            <a:off x="1981200" y="2420938"/>
            <a:ext cx="0" cy="431800"/>
          </a:xfrm>
          <a:prstGeom prst="line">
            <a:avLst/>
          </a:prstGeom>
          <a:noFill/>
          <a:ln w="38100">
            <a:solidFill>
              <a:srgbClr val="00B05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30" name="Line 27"/>
          <p:cNvSpPr>
            <a:spLocks noChangeShapeType="1"/>
          </p:cNvSpPr>
          <p:nvPr/>
        </p:nvSpPr>
        <p:spPr bwMode="auto">
          <a:xfrm>
            <a:off x="3714750" y="4783138"/>
            <a:ext cx="0" cy="431800"/>
          </a:xfrm>
          <a:prstGeom prst="line">
            <a:avLst/>
          </a:prstGeom>
          <a:noFill/>
          <a:ln w="38100">
            <a:solidFill>
              <a:srgbClr val="00B05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31" name="Oval 28"/>
          <p:cNvSpPr>
            <a:spLocks noChangeArrowheads="1"/>
          </p:cNvSpPr>
          <p:nvPr/>
        </p:nvSpPr>
        <p:spPr bwMode="auto">
          <a:xfrm>
            <a:off x="3492500" y="5373688"/>
            <a:ext cx="360363" cy="360362"/>
          </a:xfrm>
          <a:prstGeom prst="ellipse">
            <a:avLst/>
          </a:prstGeom>
          <a:solidFill>
            <a:schemeClr val="bg2">
              <a:lumMod val="1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>
              <a:latin typeface="Calibri" pitchFamily="34" charset="0"/>
            </a:endParaRPr>
          </a:p>
        </p:txBody>
      </p:sp>
      <p:sp>
        <p:nvSpPr>
          <p:cNvPr id="32" name="Line 29"/>
          <p:cNvSpPr>
            <a:spLocks noChangeShapeType="1"/>
          </p:cNvSpPr>
          <p:nvPr/>
        </p:nvSpPr>
        <p:spPr bwMode="auto">
          <a:xfrm>
            <a:off x="3714750" y="5734050"/>
            <a:ext cx="6350" cy="552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33" name="Oval 30"/>
          <p:cNvSpPr>
            <a:spLocks noChangeArrowheads="1"/>
          </p:cNvSpPr>
          <p:nvPr/>
        </p:nvSpPr>
        <p:spPr bwMode="auto">
          <a:xfrm>
            <a:off x="3071813" y="3000375"/>
            <a:ext cx="649287" cy="1582738"/>
          </a:xfrm>
          <a:prstGeom prst="ellipse">
            <a:avLst/>
          </a:prstGeom>
          <a:solidFill>
            <a:srgbClr val="00B050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34" name="Line 24"/>
          <p:cNvSpPr>
            <a:spLocks noChangeShapeType="1"/>
          </p:cNvSpPr>
          <p:nvPr/>
        </p:nvSpPr>
        <p:spPr bwMode="auto">
          <a:xfrm>
            <a:off x="3714750" y="4143375"/>
            <a:ext cx="500063" cy="7143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35" name="Szabadkézi sokszög 34"/>
          <p:cNvSpPr/>
          <p:nvPr/>
        </p:nvSpPr>
        <p:spPr>
          <a:xfrm>
            <a:off x="1928813" y="2428875"/>
            <a:ext cx="1857375" cy="3929063"/>
          </a:xfrm>
          <a:custGeom>
            <a:avLst/>
            <a:gdLst>
              <a:gd name="connsiteX0" fmla="*/ 0 w 2361096"/>
              <a:gd name="connsiteY0" fmla="*/ 0 h 4052957"/>
              <a:gd name="connsiteX1" fmla="*/ 119269 w 2361096"/>
              <a:gd name="connsiteY1" fmla="*/ 1046922 h 4052957"/>
              <a:gd name="connsiteX2" fmla="*/ 530087 w 2361096"/>
              <a:gd name="connsiteY2" fmla="*/ 1166191 h 4052957"/>
              <a:gd name="connsiteX3" fmla="*/ 1351722 w 2361096"/>
              <a:gd name="connsiteY3" fmla="*/ 1789043 h 4052957"/>
              <a:gd name="connsiteX4" fmla="*/ 1616765 w 2361096"/>
              <a:gd name="connsiteY4" fmla="*/ 2014330 h 4052957"/>
              <a:gd name="connsiteX5" fmla="*/ 1736035 w 2361096"/>
              <a:gd name="connsiteY5" fmla="*/ 3790122 h 4052957"/>
              <a:gd name="connsiteX6" fmla="*/ 1802296 w 2361096"/>
              <a:gd name="connsiteY6" fmla="*/ 3591339 h 4052957"/>
              <a:gd name="connsiteX7" fmla="*/ 2120348 w 2361096"/>
              <a:gd name="connsiteY7" fmla="*/ 3829878 h 4052957"/>
              <a:gd name="connsiteX8" fmla="*/ 2332383 w 2361096"/>
              <a:gd name="connsiteY8" fmla="*/ 3578087 h 4052957"/>
              <a:gd name="connsiteX9" fmla="*/ 1948069 w 2361096"/>
              <a:gd name="connsiteY9" fmla="*/ 3485322 h 4052957"/>
              <a:gd name="connsiteX0" fmla="*/ 0 w 2361096"/>
              <a:gd name="connsiteY0" fmla="*/ 0 h 4052957"/>
              <a:gd name="connsiteX1" fmla="*/ 119269 w 2361096"/>
              <a:gd name="connsiteY1" fmla="*/ 1046922 h 4052957"/>
              <a:gd name="connsiteX2" fmla="*/ 530087 w 2361096"/>
              <a:gd name="connsiteY2" fmla="*/ 1166191 h 4052957"/>
              <a:gd name="connsiteX3" fmla="*/ 1351722 w 2361096"/>
              <a:gd name="connsiteY3" fmla="*/ 1789043 h 4052957"/>
              <a:gd name="connsiteX4" fmla="*/ 1616765 w 2361096"/>
              <a:gd name="connsiteY4" fmla="*/ 2014330 h 4052957"/>
              <a:gd name="connsiteX5" fmla="*/ 1736035 w 2361096"/>
              <a:gd name="connsiteY5" fmla="*/ 3790122 h 4052957"/>
              <a:gd name="connsiteX6" fmla="*/ 1802296 w 2361096"/>
              <a:gd name="connsiteY6" fmla="*/ 3591339 h 4052957"/>
              <a:gd name="connsiteX7" fmla="*/ 2120348 w 2361096"/>
              <a:gd name="connsiteY7" fmla="*/ 3829878 h 4052957"/>
              <a:gd name="connsiteX8" fmla="*/ 2332383 w 2361096"/>
              <a:gd name="connsiteY8" fmla="*/ 3578087 h 4052957"/>
              <a:gd name="connsiteX0" fmla="*/ 0 w 2340387"/>
              <a:gd name="connsiteY0" fmla="*/ 0 h 4052957"/>
              <a:gd name="connsiteX1" fmla="*/ 119269 w 2340387"/>
              <a:gd name="connsiteY1" fmla="*/ 1046922 h 4052957"/>
              <a:gd name="connsiteX2" fmla="*/ 530087 w 2340387"/>
              <a:gd name="connsiteY2" fmla="*/ 1166191 h 4052957"/>
              <a:gd name="connsiteX3" fmla="*/ 1351722 w 2340387"/>
              <a:gd name="connsiteY3" fmla="*/ 1789043 h 4052957"/>
              <a:gd name="connsiteX4" fmla="*/ 1616765 w 2340387"/>
              <a:gd name="connsiteY4" fmla="*/ 2014330 h 4052957"/>
              <a:gd name="connsiteX5" fmla="*/ 1736035 w 2340387"/>
              <a:gd name="connsiteY5" fmla="*/ 3790122 h 4052957"/>
              <a:gd name="connsiteX6" fmla="*/ 1802296 w 2340387"/>
              <a:gd name="connsiteY6" fmla="*/ 3591339 h 4052957"/>
              <a:gd name="connsiteX7" fmla="*/ 2120348 w 2340387"/>
              <a:gd name="connsiteY7" fmla="*/ 3829878 h 4052957"/>
              <a:gd name="connsiteX8" fmla="*/ 2311674 w 2340387"/>
              <a:gd name="connsiteY8" fmla="*/ 3718496 h 4052957"/>
              <a:gd name="connsiteX0" fmla="*/ 0 w 2120348"/>
              <a:gd name="connsiteY0" fmla="*/ 0 h 4052957"/>
              <a:gd name="connsiteX1" fmla="*/ 119269 w 2120348"/>
              <a:gd name="connsiteY1" fmla="*/ 1046922 h 4052957"/>
              <a:gd name="connsiteX2" fmla="*/ 530087 w 2120348"/>
              <a:gd name="connsiteY2" fmla="*/ 1166191 h 4052957"/>
              <a:gd name="connsiteX3" fmla="*/ 1351722 w 2120348"/>
              <a:gd name="connsiteY3" fmla="*/ 1789043 h 4052957"/>
              <a:gd name="connsiteX4" fmla="*/ 1616765 w 2120348"/>
              <a:gd name="connsiteY4" fmla="*/ 2014330 h 4052957"/>
              <a:gd name="connsiteX5" fmla="*/ 1736035 w 2120348"/>
              <a:gd name="connsiteY5" fmla="*/ 3790122 h 4052957"/>
              <a:gd name="connsiteX6" fmla="*/ 1802296 w 2120348"/>
              <a:gd name="connsiteY6" fmla="*/ 3591339 h 4052957"/>
              <a:gd name="connsiteX7" fmla="*/ 2120348 w 2120348"/>
              <a:gd name="connsiteY7" fmla="*/ 3829878 h 4052957"/>
              <a:gd name="connsiteX0" fmla="*/ 0 w 1802296"/>
              <a:gd name="connsiteY0" fmla="*/ 0 h 4052957"/>
              <a:gd name="connsiteX1" fmla="*/ 119269 w 1802296"/>
              <a:gd name="connsiteY1" fmla="*/ 1046922 h 4052957"/>
              <a:gd name="connsiteX2" fmla="*/ 530087 w 1802296"/>
              <a:gd name="connsiteY2" fmla="*/ 1166191 h 4052957"/>
              <a:gd name="connsiteX3" fmla="*/ 1351722 w 1802296"/>
              <a:gd name="connsiteY3" fmla="*/ 1789043 h 4052957"/>
              <a:gd name="connsiteX4" fmla="*/ 1616765 w 1802296"/>
              <a:gd name="connsiteY4" fmla="*/ 2014330 h 4052957"/>
              <a:gd name="connsiteX5" fmla="*/ 1736035 w 1802296"/>
              <a:gd name="connsiteY5" fmla="*/ 3790122 h 4052957"/>
              <a:gd name="connsiteX6" fmla="*/ 1802296 w 1802296"/>
              <a:gd name="connsiteY6" fmla="*/ 3591339 h 4052957"/>
              <a:gd name="connsiteX0" fmla="*/ 0 w 1736035"/>
              <a:gd name="connsiteY0" fmla="*/ 0 h 3790122"/>
              <a:gd name="connsiteX1" fmla="*/ 119269 w 1736035"/>
              <a:gd name="connsiteY1" fmla="*/ 1046922 h 3790122"/>
              <a:gd name="connsiteX2" fmla="*/ 530087 w 1736035"/>
              <a:gd name="connsiteY2" fmla="*/ 1166191 h 3790122"/>
              <a:gd name="connsiteX3" fmla="*/ 1351722 w 1736035"/>
              <a:gd name="connsiteY3" fmla="*/ 1789043 h 3790122"/>
              <a:gd name="connsiteX4" fmla="*/ 1616765 w 1736035"/>
              <a:gd name="connsiteY4" fmla="*/ 2014330 h 3790122"/>
              <a:gd name="connsiteX5" fmla="*/ 1736035 w 1736035"/>
              <a:gd name="connsiteY5" fmla="*/ 3790122 h 3790122"/>
              <a:gd name="connsiteX0" fmla="*/ 0 w 1921285"/>
              <a:gd name="connsiteY0" fmla="*/ 0 h 3790122"/>
              <a:gd name="connsiteX1" fmla="*/ 119269 w 1921285"/>
              <a:gd name="connsiteY1" fmla="*/ 1046922 h 3790122"/>
              <a:gd name="connsiteX2" fmla="*/ 530087 w 1921285"/>
              <a:gd name="connsiteY2" fmla="*/ 1166191 h 3790122"/>
              <a:gd name="connsiteX3" fmla="*/ 1740172 w 1921285"/>
              <a:gd name="connsiteY3" fmla="*/ 2003984 h 3790122"/>
              <a:gd name="connsiteX4" fmla="*/ 1616765 w 1921285"/>
              <a:gd name="connsiteY4" fmla="*/ 2014330 h 3790122"/>
              <a:gd name="connsiteX5" fmla="*/ 1736035 w 1921285"/>
              <a:gd name="connsiteY5" fmla="*/ 3790122 h 3790122"/>
              <a:gd name="connsiteX0" fmla="*/ 0 w 1929947"/>
              <a:gd name="connsiteY0" fmla="*/ 0 h 3790122"/>
              <a:gd name="connsiteX1" fmla="*/ 119269 w 1929947"/>
              <a:gd name="connsiteY1" fmla="*/ 1046922 h 3790122"/>
              <a:gd name="connsiteX2" fmla="*/ 530087 w 1929947"/>
              <a:gd name="connsiteY2" fmla="*/ 1166191 h 3790122"/>
              <a:gd name="connsiteX3" fmla="*/ 1740172 w 1929947"/>
              <a:gd name="connsiteY3" fmla="*/ 2003984 h 3790122"/>
              <a:gd name="connsiteX4" fmla="*/ 1668734 w 1929947"/>
              <a:gd name="connsiteY4" fmla="*/ 3146992 h 3790122"/>
              <a:gd name="connsiteX5" fmla="*/ 1736035 w 1929947"/>
              <a:gd name="connsiteY5" fmla="*/ 3790122 h 3790122"/>
              <a:gd name="connsiteX0" fmla="*/ 0 w 1736035"/>
              <a:gd name="connsiteY0" fmla="*/ 0 h 3790122"/>
              <a:gd name="connsiteX1" fmla="*/ 119269 w 1736035"/>
              <a:gd name="connsiteY1" fmla="*/ 1046922 h 3790122"/>
              <a:gd name="connsiteX2" fmla="*/ 530087 w 1736035"/>
              <a:gd name="connsiteY2" fmla="*/ 1166191 h 3790122"/>
              <a:gd name="connsiteX3" fmla="*/ 1525858 w 1736035"/>
              <a:gd name="connsiteY3" fmla="*/ 1932546 h 3790122"/>
              <a:gd name="connsiteX4" fmla="*/ 1668734 w 1736035"/>
              <a:gd name="connsiteY4" fmla="*/ 3146992 h 3790122"/>
              <a:gd name="connsiteX5" fmla="*/ 1736035 w 1736035"/>
              <a:gd name="connsiteY5" fmla="*/ 3790122 h 3790122"/>
              <a:gd name="connsiteX0" fmla="*/ 0 w 1740862"/>
              <a:gd name="connsiteY0" fmla="*/ 0 h 3790122"/>
              <a:gd name="connsiteX1" fmla="*/ 119269 w 1740862"/>
              <a:gd name="connsiteY1" fmla="*/ 1046922 h 3790122"/>
              <a:gd name="connsiteX2" fmla="*/ 530087 w 1740862"/>
              <a:gd name="connsiteY2" fmla="*/ 1166191 h 3790122"/>
              <a:gd name="connsiteX3" fmla="*/ 1525858 w 1740862"/>
              <a:gd name="connsiteY3" fmla="*/ 1932546 h 3790122"/>
              <a:gd name="connsiteX4" fmla="*/ 1740172 w 1740862"/>
              <a:gd name="connsiteY4" fmla="*/ 3075554 h 3790122"/>
              <a:gd name="connsiteX5" fmla="*/ 1736035 w 1740862"/>
              <a:gd name="connsiteY5" fmla="*/ 3790122 h 3790122"/>
              <a:gd name="connsiteX0" fmla="*/ 7989 w 1748851"/>
              <a:gd name="connsiteY0" fmla="*/ 0 h 3790122"/>
              <a:gd name="connsiteX1" fmla="*/ 127258 w 1748851"/>
              <a:gd name="connsiteY1" fmla="*/ 1046922 h 3790122"/>
              <a:gd name="connsiteX2" fmla="*/ 538076 w 1748851"/>
              <a:gd name="connsiteY2" fmla="*/ 1166191 h 3790122"/>
              <a:gd name="connsiteX3" fmla="*/ 1533847 w 1748851"/>
              <a:gd name="connsiteY3" fmla="*/ 1932546 h 3790122"/>
              <a:gd name="connsiteX4" fmla="*/ 1748161 w 1748851"/>
              <a:gd name="connsiteY4" fmla="*/ 3075554 h 3790122"/>
              <a:gd name="connsiteX5" fmla="*/ 1744024 w 1748851"/>
              <a:gd name="connsiteY5" fmla="*/ 3790122 h 3790122"/>
              <a:gd name="connsiteX0" fmla="*/ 7989 w 1748851"/>
              <a:gd name="connsiteY0" fmla="*/ 0 h 3790122"/>
              <a:gd name="connsiteX1" fmla="*/ 127258 w 1748851"/>
              <a:gd name="connsiteY1" fmla="*/ 1046922 h 3790122"/>
              <a:gd name="connsiteX2" fmla="*/ 538076 w 1748851"/>
              <a:gd name="connsiteY2" fmla="*/ 1166191 h 3790122"/>
              <a:gd name="connsiteX3" fmla="*/ 1533847 w 1748851"/>
              <a:gd name="connsiteY3" fmla="*/ 1932546 h 3790122"/>
              <a:gd name="connsiteX4" fmla="*/ 1748161 w 1748851"/>
              <a:gd name="connsiteY4" fmla="*/ 3075554 h 3790122"/>
              <a:gd name="connsiteX5" fmla="*/ 1744024 w 1748851"/>
              <a:gd name="connsiteY5" fmla="*/ 3790122 h 3790122"/>
              <a:gd name="connsiteX0" fmla="*/ 0 w 1740862"/>
              <a:gd name="connsiteY0" fmla="*/ 0 h 3790122"/>
              <a:gd name="connsiteX1" fmla="*/ 168536 w 1740862"/>
              <a:gd name="connsiteY1" fmla="*/ 932414 h 3790122"/>
              <a:gd name="connsiteX2" fmla="*/ 530087 w 1740862"/>
              <a:gd name="connsiteY2" fmla="*/ 1166191 h 3790122"/>
              <a:gd name="connsiteX3" fmla="*/ 1525858 w 1740862"/>
              <a:gd name="connsiteY3" fmla="*/ 1932546 h 3790122"/>
              <a:gd name="connsiteX4" fmla="*/ 1740172 w 1740862"/>
              <a:gd name="connsiteY4" fmla="*/ 3075554 h 3790122"/>
              <a:gd name="connsiteX5" fmla="*/ 1736035 w 1740862"/>
              <a:gd name="connsiteY5" fmla="*/ 3790122 h 3790122"/>
              <a:gd name="connsiteX0" fmla="*/ 0 w 1740862"/>
              <a:gd name="connsiteY0" fmla="*/ 0 h 3790122"/>
              <a:gd name="connsiteX1" fmla="*/ 168536 w 1740862"/>
              <a:gd name="connsiteY1" fmla="*/ 932414 h 3790122"/>
              <a:gd name="connsiteX2" fmla="*/ 1525858 w 1740862"/>
              <a:gd name="connsiteY2" fmla="*/ 1932546 h 3790122"/>
              <a:gd name="connsiteX3" fmla="*/ 1740172 w 1740862"/>
              <a:gd name="connsiteY3" fmla="*/ 3075554 h 3790122"/>
              <a:gd name="connsiteX4" fmla="*/ 1736035 w 1740862"/>
              <a:gd name="connsiteY4" fmla="*/ 3790122 h 3790122"/>
              <a:gd name="connsiteX0" fmla="*/ 0 w 1740862"/>
              <a:gd name="connsiteY0" fmla="*/ 0 h 3790122"/>
              <a:gd name="connsiteX1" fmla="*/ 240068 w 1740862"/>
              <a:gd name="connsiteY1" fmla="*/ 915209 h 3790122"/>
              <a:gd name="connsiteX2" fmla="*/ 1525858 w 1740862"/>
              <a:gd name="connsiteY2" fmla="*/ 1932546 h 3790122"/>
              <a:gd name="connsiteX3" fmla="*/ 1740172 w 1740862"/>
              <a:gd name="connsiteY3" fmla="*/ 3075554 h 3790122"/>
              <a:gd name="connsiteX4" fmla="*/ 1736035 w 1740862"/>
              <a:gd name="connsiteY4" fmla="*/ 3790122 h 3790122"/>
              <a:gd name="connsiteX0" fmla="*/ 0 w 1740862"/>
              <a:gd name="connsiteY0" fmla="*/ 0 h 3790122"/>
              <a:gd name="connsiteX1" fmla="*/ 240068 w 1740862"/>
              <a:gd name="connsiteY1" fmla="*/ 915209 h 3790122"/>
              <a:gd name="connsiteX2" fmla="*/ 1525858 w 1740862"/>
              <a:gd name="connsiteY2" fmla="*/ 1932546 h 3790122"/>
              <a:gd name="connsiteX3" fmla="*/ 1740172 w 1740862"/>
              <a:gd name="connsiteY3" fmla="*/ 3075554 h 3790122"/>
              <a:gd name="connsiteX4" fmla="*/ 1736035 w 1740862"/>
              <a:gd name="connsiteY4" fmla="*/ 3790122 h 3790122"/>
              <a:gd name="connsiteX0" fmla="*/ 0 w 1740862"/>
              <a:gd name="connsiteY0" fmla="*/ 0 h 3790122"/>
              <a:gd name="connsiteX1" fmla="*/ 240068 w 1740862"/>
              <a:gd name="connsiteY1" fmla="*/ 915209 h 3790122"/>
              <a:gd name="connsiteX2" fmla="*/ 1525858 w 1740862"/>
              <a:gd name="connsiteY2" fmla="*/ 1932546 h 3790122"/>
              <a:gd name="connsiteX3" fmla="*/ 1740172 w 1740862"/>
              <a:gd name="connsiteY3" fmla="*/ 3075554 h 3790122"/>
              <a:gd name="connsiteX4" fmla="*/ 1736035 w 1740862"/>
              <a:gd name="connsiteY4" fmla="*/ 3790122 h 3790122"/>
              <a:gd name="connsiteX0" fmla="*/ 0 w 1740862"/>
              <a:gd name="connsiteY0" fmla="*/ 0 h 3790122"/>
              <a:gd name="connsiteX1" fmla="*/ 240068 w 1740862"/>
              <a:gd name="connsiteY1" fmla="*/ 915209 h 3790122"/>
              <a:gd name="connsiteX2" fmla="*/ 1525858 w 1740862"/>
              <a:gd name="connsiteY2" fmla="*/ 1932546 h 3790122"/>
              <a:gd name="connsiteX3" fmla="*/ 1740172 w 1740862"/>
              <a:gd name="connsiteY3" fmla="*/ 3075554 h 3790122"/>
              <a:gd name="connsiteX4" fmla="*/ 1736035 w 1740862"/>
              <a:gd name="connsiteY4" fmla="*/ 3790122 h 3790122"/>
              <a:gd name="connsiteX0" fmla="*/ 0 w 1740862"/>
              <a:gd name="connsiteY0" fmla="*/ 0 h 3790122"/>
              <a:gd name="connsiteX1" fmla="*/ 240068 w 1740862"/>
              <a:gd name="connsiteY1" fmla="*/ 915209 h 3790122"/>
              <a:gd name="connsiteX2" fmla="*/ 1525858 w 1740862"/>
              <a:gd name="connsiteY2" fmla="*/ 1932546 h 3790122"/>
              <a:gd name="connsiteX3" fmla="*/ 1740172 w 1740862"/>
              <a:gd name="connsiteY3" fmla="*/ 3075554 h 3790122"/>
              <a:gd name="connsiteX4" fmla="*/ 1736035 w 1740862"/>
              <a:gd name="connsiteY4" fmla="*/ 3790122 h 3790122"/>
              <a:gd name="connsiteX0" fmla="*/ 0 w 1788236"/>
              <a:gd name="connsiteY0" fmla="*/ 0 h 3790122"/>
              <a:gd name="connsiteX1" fmla="*/ 240068 w 1788236"/>
              <a:gd name="connsiteY1" fmla="*/ 915209 h 3790122"/>
              <a:gd name="connsiteX2" fmla="*/ 1525858 w 1788236"/>
              <a:gd name="connsiteY2" fmla="*/ 1932546 h 3790122"/>
              <a:gd name="connsiteX3" fmla="*/ 1740172 w 1788236"/>
              <a:gd name="connsiteY3" fmla="*/ 3075554 h 3790122"/>
              <a:gd name="connsiteX4" fmla="*/ 1736035 w 1788236"/>
              <a:gd name="connsiteY4" fmla="*/ 3790122 h 3790122"/>
              <a:gd name="connsiteX0" fmla="*/ 0 w 1787991"/>
              <a:gd name="connsiteY0" fmla="*/ 0 h 3790122"/>
              <a:gd name="connsiteX1" fmla="*/ 240068 w 1787991"/>
              <a:gd name="connsiteY1" fmla="*/ 915209 h 3790122"/>
              <a:gd name="connsiteX2" fmla="*/ 1525858 w 1787991"/>
              <a:gd name="connsiteY2" fmla="*/ 1932546 h 3790122"/>
              <a:gd name="connsiteX3" fmla="*/ 1740172 w 1787991"/>
              <a:gd name="connsiteY3" fmla="*/ 3075554 h 3790122"/>
              <a:gd name="connsiteX4" fmla="*/ 1736035 w 1787991"/>
              <a:gd name="connsiteY4" fmla="*/ 3790122 h 3790122"/>
              <a:gd name="connsiteX0" fmla="*/ 0 w 1756083"/>
              <a:gd name="connsiteY0" fmla="*/ 0 h 3790122"/>
              <a:gd name="connsiteX1" fmla="*/ 240068 w 1756083"/>
              <a:gd name="connsiteY1" fmla="*/ 915209 h 3790122"/>
              <a:gd name="connsiteX2" fmla="*/ 1525858 w 1756083"/>
              <a:gd name="connsiteY2" fmla="*/ 1932546 h 3790122"/>
              <a:gd name="connsiteX3" fmla="*/ 1740172 w 1756083"/>
              <a:gd name="connsiteY3" fmla="*/ 3075554 h 3790122"/>
              <a:gd name="connsiteX4" fmla="*/ 1736035 w 1756083"/>
              <a:gd name="connsiteY4" fmla="*/ 3790122 h 3790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6083" h="3790122">
                <a:moveTo>
                  <a:pt x="0" y="0"/>
                </a:moveTo>
                <a:cubicBezTo>
                  <a:pt x="15460" y="426278"/>
                  <a:pt x="112810" y="668250"/>
                  <a:pt x="240068" y="915209"/>
                </a:cubicBezTo>
                <a:cubicBezTo>
                  <a:pt x="494378" y="1237300"/>
                  <a:pt x="1344439" y="1613479"/>
                  <a:pt x="1525858" y="1932546"/>
                </a:cubicBezTo>
                <a:cubicBezTo>
                  <a:pt x="1756083" y="2288134"/>
                  <a:pt x="1740862" y="2777864"/>
                  <a:pt x="1740172" y="3075554"/>
                </a:cubicBezTo>
                <a:cubicBezTo>
                  <a:pt x="1739483" y="3373244"/>
                  <a:pt x="1705113" y="3527287"/>
                  <a:pt x="1736035" y="3790122"/>
                </a:cubicBezTo>
              </a:path>
            </a:pathLst>
          </a:cu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36" name="Szabadkézi sokszög 35"/>
          <p:cNvSpPr>
            <a:spLocks/>
          </p:cNvSpPr>
          <p:nvPr/>
        </p:nvSpPr>
        <p:spPr bwMode="auto">
          <a:xfrm>
            <a:off x="1928813" y="2428875"/>
            <a:ext cx="2687637" cy="3929063"/>
          </a:xfrm>
          <a:custGeom>
            <a:avLst/>
            <a:gdLst>
              <a:gd name="T0" fmla="*/ 0 w 1693"/>
              <a:gd name="T1" fmla="*/ 0 h 2475"/>
              <a:gd name="T2" fmla="*/ 2147483647 w 1693"/>
              <a:gd name="T3" fmla="*/ 2147483647 h 2475"/>
              <a:gd name="T4" fmla="*/ 2147483647 w 1693"/>
              <a:gd name="T5" fmla="*/ 2147483647 h 2475"/>
              <a:gd name="T6" fmla="*/ 2147483647 w 1693"/>
              <a:gd name="T7" fmla="*/ 2147483647 h 2475"/>
              <a:gd name="T8" fmla="*/ 2147483647 w 1693"/>
              <a:gd name="T9" fmla="*/ 2147483647 h 2475"/>
              <a:gd name="T10" fmla="*/ 2147483647 w 1693"/>
              <a:gd name="T11" fmla="*/ 2147483647 h 24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93"/>
              <a:gd name="T19" fmla="*/ 0 h 2475"/>
              <a:gd name="T20" fmla="*/ 1693 w 1693"/>
              <a:gd name="T21" fmla="*/ 2475 h 24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93" h="2475">
                <a:moveTo>
                  <a:pt x="0" y="0"/>
                </a:moveTo>
                <a:cubicBezTo>
                  <a:pt x="15" y="278"/>
                  <a:pt x="31" y="434"/>
                  <a:pt x="161" y="609"/>
                </a:cubicBezTo>
                <a:cubicBezTo>
                  <a:pt x="291" y="784"/>
                  <a:pt x="556" y="950"/>
                  <a:pt x="777" y="1048"/>
                </a:cubicBezTo>
                <a:cubicBezTo>
                  <a:pt x="998" y="1146"/>
                  <a:pt x="1338" y="1008"/>
                  <a:pt x="1486" y="1199"/>
                </a:cubicBezTo>
                <a:cubicBezTo>
                  <a:pt x="1634" y="1390"/>
                  <a:pt x="1635" y="1980"/>
                  <a:pt x="1664" y="2193"/>
                </a:cubicBezTo>
                <a:cubicBezTo>
                  <a:pt x="1693" y="2406"/>
                  <a:pt x="1630" y="2303"/>
                  <a:pt x="1660" y="2475"/>
                </a:cubicBezTo>
              </a:path>
            </a:pathLst>
          </a:custGeom>
          <a:noFill/>
          <a:ln w="76200" cap="flat" cmpd="sng" algn="ctr">
            <a:solidFill>
              <a:srgbClr val="FFC000"/>
            </a:solidFill>
            <a:prstDash val="solid"/>
            <a:round/>
            <a:headEnd/>
            <a:tailEnd type="triangle" w="med" len="med"/>
          </a:ln>
        </p:spPr>
        <p:txBody>
          <a:bodyPr anchor="ctr"/>
          <a:lstStyle/>
          <a:p>
            <a:endParaRPr lang="hu-HU"/>
          </a:p>
        </p:txBody>
      </p:sp>
      <p:sp>
        <p:nvSpPr>
          <p:cNvPr id="37" name="Szabadkézi sokszög 36"/>
          <p:cNvSpPr/>
          <p:nvPr/>
        </p:nvSpPr>
        <p:spPr>
          <a:xfrm>
            <a:off x="2246313" y="2428875"/>
            <a:ext cx="254000" cy="3857625"/>
          </a:xfrm>
          <a:custGeom>
            <a:avLst/>
            <a:gdLst>
              <a:gd name="connsiteX0" fmla="*/ 0 w 2361096"/>
              <a:gd name="connsiteY0" fmla="*/ 0 h 4052957"/>
              <a:gd name="connsiteX1" fmla="*/ 119269 w 2361096"/>
              <a:gd name="connsiteY1" fmla="*/ 1046922 h 4052957"/>
              <a:gd name="connsiteX2" fmla="*/ 530087 w 2361096"/>
              <a:gd name="connsiteY2" fmla="*/ 1166191 h 4052957"/>
              <a:gd name="connsiteX3" fmla="*/ 1351722 w 2361096"/>
              <a:gd name="connsiteY3" fmla="*/ 1789043 h 4052957"/>
              <a:gd name="connsiteX4" fmla="*/ 1616765 w 2361096"/>
              <a:gd name="connsiteY4" fmla="*/ 2014330 h 4052957"/>
              <a:gd name="connsiteX5" fmla="*/ 1736035 w 2361096"/>
              <a:gd name="connsiteY5" fmla="*/ 3790122 h 4052957"/>
              <a:gd name="connsiteX6" fmla="*/ 1802296 w 2361096"/>
              <a:gd name="connsiteY6" fmla="*/ 3591339 h 4052957"/>
              <a:gd name="connsiteX7" fmla="*/ 2120348 w 2361096"/>
              <a:gd name="connsiteY7" fmla="*/ 3829878 h 4052957"/>
              <a:gd name="connsiteX8" fmla="*/ 2332383 w 2361096"/>
              <a:gd name="connsiteY8" fmla="*/ 3578087 h 4052957"/>
              <a:gd name="connsiteX9" fmla="*/ 1948069 w 2361096"/>
              <a:gd name="connsiteY9" fmla="*/ 3485322 h 4052957"/>
              <a:gd name="connsiteX0" fmla="*/ 0 w 2361096"/>
              <a:gd name="connsiteY0" fmla="*/ 0 h 4052957"/>
              <a:gd name="connsiteX1" fmla="*/ 119269 w 2361096"/>
              <a:gd name="connsiteY1" fmla="*/ 1046922 h 4052957"/>
              <a:gd name="connsiteX2" fmla="*/ 530087 w 2361096"/>
              <a:gd name="connsiteY2" fmla="*/ 1166191 h 4052957"/>
              <a:gd name="connsiteX3" fmla="*/ 1351722 w 2361096"/>
              <a:gd name="connsiteY3" fmla="*/ 1789043 h 4052957"/>
              <a:gd name="connsiteX4" fmla="*/ 1616765 w 2361096"/>
              <a:gd name="connsiteY4" fmla="*/ 2014330 h 4052957"/>
              <a:gd name="connsiteX5" fmla="*/ 1736035 w 2361096"/>
              <a:gd name="connsiteY5" fmla="*/ 3790122 h 4052957"/>
              <a:gd name="connsiteX6" fmla="*/ 1802296 w 2361096"/>
              <a:gd name="connsiteY6" fmla="*/ 3591339 h 4052957"/>
              <a:gd name="connsiteX7" fmla="*/ 2120348 w 2361096"/>
              <a:gd name="connsiteY7" fmla="*/ 3829878 h 4052957"/>
              <a:gd name="connsiteX8" fmla="*/ 2332383 w 2361096"/>
              <a:gd name="connsiteY8" fmla="*/ 3578087 h 4052957"/>
              <a:gd name="connsiteX0" fmla="*/ 0 w 2340387"/>
              <a:gd name="connsiteY0" fmla="*/ 0 h 4052957"/>
              <a:gd name="connsiteX1" fmla="*/ 119269 w 2340387"/>
              <a:gd name="connsiteY1" fmla="*/ 1046922 h 4052957"/>
              <a:gd name="connsiteX2" fmla="*/ 530087 w 2340387"/>
              <a:gd name="connsiteY2" fmla="*/ 1166191 h 4052957"/>
              <a:gd name="connsiteX3" fmla="*/ 1351722 w 2340387"/>
              <a:gd name="connsiteY3" fmla="*/ 1789043 h 4052957"/>
              <a:gd name="connsiteX4" fmla="*/ 1616765 w 2340387"/>
              <a:gd name="connsiteY4" fmla="*/ 2014330 h 4052957"/>
              <a:gd name="connsiteX5" fmla="*/ 1736035 w 2340387"/>
              <a:gd name="connsiteY5" fmla="*/ 3790122 h 4052957"/>
              <a:gd name="connsiteX6" fmla="*/ 1802296 w 2340387"/>
              <a:gd name="connsiteY6" fmla="*/ 3591339 h 4052957"/>
              <a:gd name="connsiteX7" fmla="*/ 2120348 w 2340387"/>
              <a:gd name="connsiteY7" fmla="*/ 3829878 h 4052957"/>
              <a:gd name="connsiteX8" fmla="*/ 2311674 w 2340387"/>
              <a:gd name="connsiteY8" fmla="*/ 3718496 h 4052957"/>
              <a:gd name="connsiteX0" fmla="*/ 0 w 2120348"/>
              <a:gd name="connsiteY0" fmla="*/ 0 h 4052957"/>
              <a:gd name="connsiteX1" fmla="*/ 119269 w 2120348"/>
              <a:gd name="connsiteY1" fmla="*/ 1046922 h 4052957"/>
              <a:gd name="connsiteX2" fmla="*/ 530087 w 2120348"/>
              <a:gd name="connsiteY2" fmla="*/ 1166191 h 4052957"/>
              <a:gd name="connsiteX3" fmla="*/ 1351722 w 2120348"/>
              <a:gd name="connsiteY3" fmla="*/ 1789043 h 4052957"/>
              <a:gd name="connsiteX4" fmla="*/ 1616765 w 2120348"/>
              <a:gd name="connsiteY4" fmla="*/ 2014330 h 4052957"/>
              <a:gd name="connsiteX5" fmla="*/ 1736035 w 2120348"/>
              <a:gd name="connsiteY5" fmla="*/ 3790122 h 4052957"/>
              <a:gd name="connsiteX6" fmla="*/ 1802296 w 2120348"/>
              <a:gd name="connsiteY6" fmla="*/ 3591339 h 4052957"/>
              <a:gd name="connsiteX7" fmla="*/ 2120348 w 2120348"/>
              <a:gd name="connsiteY7" fmla="*/ 3829878 h 4052957"/>
              <a:gd name="connsiteX0" fmla="*/ 0 w 1802296"/>
              <a:gd name="connsiteY0" fmla="*/ 0 h 4052957"/>
              <a:gd name="connsiteX1" fmla="*/ 119269 w 1802296"/>
              <a:gd name="connsiteY1" fmla="*/ 1046922 h 4052957"/>
              <a:gd name="connsiteX2" fmla="*/ 530087 w 1802296"/>
              <a:gd name="connsiteY2" fmla="*/ 1166191 h 4052957"/>
              <a:gd name="connsiteX3" fmla="*/ 1351722 w 1802296"/>
              <a:gd name="connsiteY3" fmla="*/ 1789043 h 4052957"/>
              <a:gd name="connsiteX4" fmla="*/ 1616765 w 1802296"/>
              <a:gd name="connsiteY4" fmla="*/ 2014330 h 4052957"/>
              <a:gd name="connsiteX5" fmla="*/ 1736035 w 1802296"/>
              <a:gd name="connsiteY5" fmla="*/ 3790122 h 4052957"/>
              <a:gd name="connsiteX6" fmla="*/ 1802296 w 1802296"/>
              <a:gd name="connsiteY6" fmla="*/ 3591339 h 4052957"/>
              <a:gd name="connsiteX0" fmla="*/ 0 w 1736035"/>
              <a:gd name="connsiteY0" fmla="*/ 0 h 3790122"/>
              <a:gd name="connsiteX1" fmla="*/ 119269 w 1736035"/>
              <a:gd name="connsiteY1" fmla="*/ 1046922 h 3790122"/>
              <a:gd name="connsiteX2" fmla="*/ 530087 w 1736035"/>
              <a:gd name="connsiteY2" fmla="*/ 1166191 h 3790122"/>
              <a:gd name="connsiteX3" fmla="*/ 1351722 w 1736035"/>
              <a:gd name="connsiteY3" fmla="*/ 1789043 h 3790122"/>
              <a:gd name="connsiteX4" fmla="*/ 1616765 w 1736035"/>
              <a:gd name="connsiteY4" fmla="*/ 2014330 h 3790122"/>
              <a:gd name="connsiteX5" fmla="*/ 1736035 w 1736035"/>
              <a:gd name="connsiteY5" fmla="*/ 3790122 h 3790122"/>
              <a:gd name="connsiteX0" fmla="*/ 0 w 1921285"/>
              <a:gd name="connsiteY0" fmla="*/ 0 h 3790122"/>
              <a:gd name="connsiteX1" fmla="*/ 119269 w 1921285"/>
              <a:gd name="connsiteY1" fmla="*/ 1046922 h 3790122"/>
              <a:gd name="connsiteX2" fmla="*/ 530087 w 1921285"/>
              <a:gd name="connsiteY2" fmla="*/ 1166191 h 3790122"/>
              <a:gd name="connsiteX3" fmla="*/ 1740172 w 1921285"/>
              <a:gd name="connsiteY3" fmla="*/ 2003984 h 3790122"/>
              <a:gd name="connsiteX4" fmla="*/ 1616765 w 1921285"/>
              <a:gd name="connsiteY4" fmla="*/ 2014330 h 3790122"/>
              <a:gd name="connsiteX5" fmla="*/ 1736035 w 1921285"/>
              <a:gd name="connsiteY5" fmla="*/ 3790122 h 3790122"/>
              <a:gd name="connsiteX0" fmla="*/ 0 w 1929947"/>
              <a:gd name="connsiteY0" fmla="*/ 0 h 3790122"/>
              <a:gd name="connsiteX1" fmla="*/ 119269 w 1929947"/>
              <a:gd name="connsiteY1" fmla="*/ 1046922 h 3790122"/>
              <a:gd name="connsiteX2" fmla="*/ 530087 w 1929947"/>
              <a:gd name="connsiteY2" fmla="*/ 1166191 h 3790122"/>
              <a:gd name="connsiteX3" fmla="*/ 1740172 w 1929947"/>
              <a:gd name="connsiteY3" fmla="*/ 2003984 h 3790122"/>
              <a:gd name="connsiteX4" fmla="*/ 1668734 w 1929947"/>
              <a:gd name="connsiteY4" fmla="*/ 3146992 h 3790122"/>
              <a:gd name="connsiteX5" fmla="*/ 1736035 w 1929947"/>
              <a:gd name="connsiteY5" fmla="*/ 3790122 h 3790122"/>
              <a:gd name="connsiteX0" fmla="*/ 0 w 1736035"/>
              <a:gd name="connsiteY0" fmla="*/ 0 h 3790122"/>
              <a:gd name="connsiteX1" fmla="*/ 119269 w 1736035"/>
              <a:gd name="connsiteY1" fmla="*/ 1046922 h 3790122"/>
              <a:gd name="connsiteX2" fmla="*/ 530087 w 1736035"/>
              <a:gd name="connsiteY2" fmla="*/ 1166191 h 3790122"/>
              <a:gd name="connsiteX3" fmla="*/ 1525858 w 1736035"/>
              <a:gd name="connsiteY3" fmla="*/ 1932546 h 3790122"/>
              <a:gd name="connsiteX4" fmla="*/ 1668734 w 1736035"/>
              <a:gd name="connsiteY4" fmla="*/ 3146992 h 3790122"/>
              <a:gd name="connsiteX5" fmla="*/ 1736035 w 1736035"/>
              <a:gd name="connsiteY5" fmla="*/ 3790122 h 3790122"/>
              <a:gd name="connsiteX0" fmla="*/ 0 w 1740862"/>
              <a:gd name="connsiteY0" fmla="*/ 0 h 3790122"/>
              <a:gd name="connsiteX1" fmla="*/ 119269 w 1740862"/>
              <a:gd name="connsiteY1" fmla="*/ 1046922 h 3790122"/>
              <a:gd name="connsiteX2" fmla="*/ 530087 w 1740862"/>
              <a:gd name="connsiteY2" fmla="*/ 1166191 h 3790122"/>
              <a:gd name="connsiteX3" fmla="*/ 1525858 w 1740862"/>
              <a:gd name="connsiteY3" fmla="*/ 1932546 h 3790122"/>
              <a:gd name="connsiteX4" fmla="*/ 1740172 w 1740862"/>
              <a:gd name="connsiteY4" fmla="*/ 3075554 h 3790122"/>
              <a:gd name="connsiteX5" fmla="*/ 1736035 w 1740862"/>
              <a:gd name="connsiteY5" fmla="*/ 3790122 h 3790122"/>
              <a:gd name="connsiteX0" fmla="*/ 7989 w 1748851"/>
              <a:gd name="connsiteY0" fmla="*/ 0 h 3790122"/>
              <a:gd name="connsiteX1" fmla="*/ 127258 w 1748851"/>
              <a:gd name="connsiteY1" fmla="*/ 1046922 h 3790122"/>
              <a:gd name="connsiteX2" fmla="*/ 538076 w 1748851"/>
              <a:gd name="connsiteY2" fmla="*/ 1166191 h 3790122"/>
              <a:gd name="connsiteX3" fmla="*/ 1533847 w 1748851"/>
              <a:gd name="connsiteY3" fmla="*/ 1932546 h 3790122"/>
              <a:gd name="connsiteX4" fmla="*/ 1748161 w 1748851"/>
              <a:gd name="connsiteY4" fmla="*/ 3075554 h 3790122"/>
              <a:gd name="connsiteX5" fmla="*/ 1744024 w 1748851"/>
              <a:gd name="connsiteY5" fmla="*/ 3790122 h 3790122"/>
              <a:gd name="connsiteX0" fmla="*/ 7989 w 1748851"/>
              <a:gd name="connsiteY0" fmla="*/ 0 h 3790122"/>
              <a:gd name="connsiteX1" fmla="*/ 127258 w 1748851"/>
              <a:gd name="connsiteY1" fmla="*/ 1046922 h 3790122"/>
              <a:gd name="connsiteX2" fmla="*/ 538076 w 1748851"/>
              <a:gd name="connsiteY2" fmla="*/ 1166191 h 3790122"/>
              <a:gd name="connsiteX3" fmla="*/ 1533847 w 1748851"/>
              <a:gd name="connsiteY3" fmla="*/ 1932546 h 3790122"/>
              <a:gd name="connsiteX4" fmla="*/ 1748161 w 1748851"/>
              <a:gd name="connsiteY4" fmla="*/ 3075554 h 3790122"/>
              <a:gd name="connsiteX5" fmla="*/ 1744024 w 1748851"/>
              <a:gd name="connsiteY5" fmla="*/ 3790122 h 3790122"/>
              <a:gd name="connsiteX0" fmla="*/ 0 w 1740862"/>
              <a:gd name="connsiteY0" fmla="*/ 0 h 3790122"/>
              <a:gd name="connsiteX1" fmla="*/ 168536 w 1740862"/>
              <a:gd name="connsiteY1" fmla="*/ 932414 h 3790122"/>
              <a:gd name="connsiteX2" fmla="*/ 530087 w 1740862"/>
              <a:gd name="connsiteY2" fmla="*/ 1166191 h 3790122"/>
              <a:gd name="connsiteX3" fmla="*/ 1525858 w 1740862"/>
              <a:gd name="connsiteY3" fmla="*/ 1932546 h 3790122"/>
              <a:gd name="connsiteX4" fmla="*/ 1740172 w 1740862"/>
              <a:gd name="connsiteY4" fmla="*/ 3075554 h 3790122"/>
              <a:gd name="connsiteX5" fmla="*/ 1736035 w 1740862"/>
              <a:gd name="connsiteY5" fmla="*/ 3790122 h 3790122"/>
              <a:gd name="connsiteX0" fmla="*/ 0 w 1740862"/>
              <a:gd name="connsiteY0" fmla="*/ 0 h 3790122"/>
              <a:gd name="connsiteX1" fmla="*/ 168536 w 1740862"/>
              <a:gd name="connsiteY1" fmla="*/ 932414 h 3790122"/>
              <a:gd name="connsiteX2" fmla="*/ 1525858 w 1740862"/>
              <a:gd name="connsiteY2" fmla="*/ 1932546 h 3790122"/>
              <a:gd name="connsiteX3" fmla="*/ 1740172 w 1740862"/>
              <a:gd name="connsiteY3" fmla="*/ 3075554 h 3790122"/>
              <a:gd name="connsiteX4" fmla="*/ 1736035 w 1740862"/>
              <a:gd name="connsiteY4" fmla="*/ 3790122 h 3790122"/>
              <a:gd name="connsiteX0" fmla="*/ 0 w 1740862"/>
              <a:gd name="connsiteY0" fmla="*/ 0 h 3790122"/>
              <a:gd name="connsiteX1" fmla="*/ 168536 w 1740862"/>
              <a:gd name="connsiteY1" fmla="*/ 932414 h 3790122"/>
              <a:gd name="connsiteX2" fmla="*/ 773716 w 1740862"/>
              <a:gd name="connsiteY2" fmla="*/ 1643074 h 3790122"/>
              <a:gd name="connsiteX3" fmla="*/ 1525858 w 1740862"/>
              <a:gd name="connsiteY3" fmla="*/ 1932546 h 3790122"/>
              <a:gd name="connsiteX4" fmla="*/ 1740172 w 1740862"/>
              <a:gd name="connsiteY4" fmla="*/ 3075554 h 3790122"/>
              <a:gd name="connsiteX5" fmla="*/ 1736035 w 1740862"/>
              <a:gd name="connsiteY5" fmla="*/ 3790122 h 3790122"/>
              <a:gd name="connsiteX0" fmla="*/ 0 w 1749114"/>
              <a:gd name="connsiteY0" fmla="*/ 0 h 3790122"/>
              <a:gd name="connsiteX1" fmla="*/ 168536 w 1749114"/>
              <a:gd name="connsiteY1" fmla="*/ 932414 h 3790122"/>
              <a:gd name="connsiteX2" fmla="*/ 773716 w 1749114"/>
              <a:gd name="connsiteY2" fmla="*/ 1643074 h 3790122"/>
              <a:gd name="connsiteX3" fmla="*/ 1547433 w 1749114"/>
              <a:gd name="connsiteY3" fmla="*/ 1857388 h 3790122"/>
              <a:gd name="connsiteX4" fmla="*/ 1740172 w 1749114"/>
              <a:gd name="connsiteY4" fmla="*/ 3075554 h 3790122"/>
              <a:gd name="connsiteX5" fmla="*/ 1736035 w 1749114"/>
              <a:gd name="connsiteY5" fmla="*/ 3790122 h 3790122"/>
              <a:gd name="connsiteX0" fmla="*/ 4518911 w 4534375"/>
              <a:gd name="connsiteY0" fmla="*/ 0 h 3935896"/>
              <a:gd name="connsiteX1" fmla="*/ 127258 w 4534375"/>
              <a:gd name="connsiteY1" fmla="*/ 1078188 h 3935896"/>
              <a:gd name="connsiteX2" fmla="*/ 732438 w 4534375"/>
              <a:gd name="connsiteY2" fmla="*/ 1788848 h 3935896"/>
              <a:gd name="connsiteX3" fmla="*/ 1506155 w 4534375"/>
              <a:gd name="connsiteY3" fmla="*/ 2003162 h 3935896"/>
              <a:gd name="connsiteX4" fmla="*/ 1698894 w 4534375"/>
              <a:gd name="connsiteY4" fmla="*/ 3221328 h 3935896"/>
              <a:gd name="connsiteX5" fmla="*/ 1694757 w 4534375"/>
              <a:gd name="connsiteY5" fmla="*/ 3935896 h 3935896"/>
              <a:gd name="connsiteX0" fmla="*/ 3820084 w 3835548"/>
              <a:gd name="connsiteY0" fmla="*/ 0 h 3935896"/>
              <a:gd name="connsiteX1" fmla="*/ 1008996 w 3835548"/>
              <a:gd name="connsiteY1" fmla="*/ 1093304 h 3935896"/>
              <a:gd name="connsiteX2" fmla="*/ 33611 w 3835548"/>
              <a:gd name="connsiteY2" fmla="*/ 1788848 h 3935896"/>
              <a:gd name="connsiteX3" fmla="*/ 807328 w 3835548"/>
              <a:gd name="connsiteY3" fmla="*/ 2003162 h 3935896"/>
              <a:gd name="connsiteX4" fmla="*/ 1000067 w 3835548"/>
              <a:gd name="connsiteY4" fmla="*/ 3221328 h 3935896"/>
              <a:gd name="connsiteX5" fmla="*/ 995930 w 3835548"/>
              <a:gd name="connsiteY5" fmla="*/ 3935896 h 3935896"/>
              <a:gd name="connsiteX0" fmla="*/ 3313219 w 3328683"/>
              <a:gd name="connsiteY0" fmla="*/ 0 h 3935896"/>
              <a:gd name="connsiteX1" fmla="*/ 502131 w 3328683"/>
              <a:gd name="connsiteY1" fmla="*/ 1093304 h 3935896"/>
              <a:gd name="connsiteX2" fmla="*/ 300463 w 3328683"/>
              <a:gd name="connsiteY2" fmla="*/ 2003162 h 3935896"/>
              <a:gd name="connsiteX3" fmla="*/ 493202 w 3328683"/>
              <a:gd name="connsiteY3" fmla="*/ 3221328 h 3935896"/>
              <a:gd name="connsiteX4" fmla="*/ 489065 w 3328683"/>
              <a:gd name="connsiteY4" fmla="*/ 3935896 h 3935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8683" h="3935896">
                <a:moveTo>
                  <a:pt x="3313219" y="0"/>
                </a:moveTo>
                <a:cubicBezTo>
                  <a:pt x="3328679" y="426278"/>
                  <a:pt x="374873" y="846345"/>
                  <a:pt x="502131" y="1093304"/>
                </a:cubicBezTo>
                <a:cubicBezTo>
                  <a:pt x="5" y="1427164"/>
                  <a:pt x="301951" y="1648491"/>
                  <a:pt x="300463" y="2003162"/>
                </a:cubicBezTo>
                <a:cubicBezTo>
                  <a:pt x="502144" y="2321389"/>
                  <a:pt x="493892" y="2923638"/>
                  <a:pt x="493202" y="3221328"/>
                </a:cubicBezTo>
                <a:cubicBezTo>
                  <a:pt x="492513" y="3519018"/>
                  <a:pt x="458143" y="3673061"/>
                  <a:pt x="489065" y="3935896"/>
                </a:cubicBezTo>
              </a:path>
            </a:pathLst>
          </a:custGeom>
          <a:noFill/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38" name="Ellipszis 37"/>
          <p:cNvSpPr/>
          <p:nvPr/>
        </p:nvSpPr>
        <p:spPr>
          <a:xfrm>
            <a:off x="3000375" y="3929063"/>
            <a:ext cx="285750" cy="2857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39" name="Ellipszis 38"/>
          <p:cNvSpPr/>
          <p:nvPr/>
        </p:nvSpPr>
        <p:spPr>
          <a:xfrm>
            <a:off x="4143375" y="4143375"/>
            <a:ext cx="285750" cy="2857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40" name="Ellipszis 39"/>
          <p:cNvSpPr/>
          <p:nvPr/>
        </p:nvSpPr>
        <p:spPr>
          <a:xfrm>
            <a:off x="2428875" y="3575050"/>
            <a:ext cx="285750" cy="2857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41" name="Cím 1"/>
          <p:cNvSpPr txBox="1">
            <a:spLocks/>
          </p:cNvSpPr>
          <p:nvPr/>
        </p:nvSpPr>
        <p:spPr>
          <a:xfrm>
            <a:off x="5580112" y="1916832"/>
            <a:ext cx="338437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20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Problems</a:t>
            </a:r>
            <a:r>
              <a:rPr kumimoji="0" lang="hu-HU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 and </a:t>
            </a:r>
            <a:r>
              <a:rPr kumimoji="0" lang="hu-HU" sz="20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challenges</a:t>
            </a:r>
            <a:r>
              <a:rPr kumimoji="0" lang="hu-HU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hu-HU" sz="20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in</a:t>
            </a:r>
            <a:r>
              <a:rPr kumimoji="0" lang="hu-HU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hu-HU" sz="20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signalling</a:t>
            </a:r>
            <a:r>
              <a:rPr kumimoji="0" lang="hu-HU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hu-HU" sz="20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pathway</a:t>
            </a:r>
            <a:r>
              <a:rPr kumimoji="0" lang="hu-HU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hu-HU" sz="20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databases</a:t>
            </a:r>
            <a:endParaRPr kumimoji="0" lang="hu-HU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36" grpId="0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ím 5"/>
          <p:cNvSpPr>
            <a:spLocks noGrp="1"/>
          </p:cNvSpPr>
          <p:nvPr>
            <p:ph type="ctrTitle"/>
          </p:nvPr>
        </p:nvSpPr>
        <p:spPr>
          <a:xfrm>
            <a:off x="215516" y="3789040"/>
            <a:ext cx="8712968" cy="2406129"/>
          </a:xfrm>
        </p:spPr>
        <p:txBody>
          <a:bodyPr>
            <a:normAutofit/>
          </a:bodyPr>
          <a:lstStyle/>
          <a:p>
            <a:r>
              <a:rPr lang="en-GB" sz="5300" b="1" dirty="0" smtClean="0">
                <a:solidFill>
                  <a:schemeClr val="bg1"/>
                </a:solidFill>
              </a:rPr>
              <a:t>Two use cases </a:t>
            </a:r>
            <a:br>
              <a:rPr lang="en-GB" sz="5300" b="1" dirty="0" smtClean="0">
                <a:solidFill>
                  <a:schemeClr val="bg1"/>
                </a:solidFill>
              </a:rPr>
            </a:br>
            <a:r>
              <a:rPr lang="en-GB" sz="5300" b="1" dirty="0" smtClean="0">
                <a:solidFill>
                  <a:schemeClr val="bg1"/>
                </a:solidFill>
              </a:rPr>
              <a:t>for data integration</a:t>
            </a:r>
            <a:r>
              <a:rPr lang="en-US" sz="5300" b="1" dirty="0">
                <a:solidFill>
                  <a:schemeClr val="bg1"/>
                </a:solidFill>
              </a:rPr>
              <a:t/>
            </a:r>
            <a:br>
              <a:rPr lang="en-US" sz="5300" b="1" dirty="0">
                <a:solidFill>
                  <a:schemeClr val="bg1"/>
                </a:solidFill>
              </a:rPr>
            </a:b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28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7451725" y="5445125"/>
            <a:ext cx="215900" cy="2159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39" name="Rectangle 60"/>
          <p:cNvSpPr>
            <a:spLocks noChangeArrowheads="1"/>
          </p:cNvSpPr>
          <p:nvPr/>
        </p:nvSpPr>
        <p:spPr bwMode="auto">
          <a:xfrm>
            <a:off x="6588125" y="3284538"/>
            <a:ext cx="431800" cy="2159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40" name="Rectangle 61"/>
          <p:cNvSpPr>
            <a:spLocks noChangeArrowheads="1"/>
          </p:cNvSpPr>
          <p:nvPr/>
        </p:nvSpPr>
        <p:spPr bwMode="auto">
          <a:xfrm>
            <a:off x="6588125" y="3933825"/>
            <a:ext cx="431800" cy="2159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41" name="Rectangle 62"/>
          <p:cNvSpPr>
            <a:spLocks noChangeArrowheads="1"/>
          </p:cNvSpPr>
          <p:nvPr/>
        </p:nvSpPr>
        <p:spPr bwMode="auto">
          <a:xfrm>
            <a:off x="6588125" y="4697413"/>
            <a:ext cx="431800" cy="2159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42" name="Rectangle 64"/>
          <p:cNvSpPr>
            <a:spLocks noChangeArrowheads="1"/>
          </p:cNvSpPr>
          <p:nvPr/>
        </p:nvSpPr>
        <p:spPr bwMode="auto">
          <a:xfrm>
            <a:off x="7235825" y="3284538"/>
            <a:ext cx="431800" cy="2159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43" name="Rectangle 65"/>
          <p:cNvSpPr>
            <a:spLocks noChangeArrowheads="1"/>
          </p:cNvSpPr>
          <p:nvPr/>
        </p:nvSpPr>
        <p:spPr bwMode="auto">
          <a:xfrm>
            <a:off x="7235825" y="3933825"/>
            <a:ext cx="431800" cy="2159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44" name="Rectangle 66"/>
          <p:cNvSpPr>
            <a:spLocks noChangeArrowheads="1"/>
          </p:cNvSpPr>
          <p:nvPr/>
        </p:nvSpPr>
        <p:spPr bwMode="auto">
          <a:xfrm>
            <a:off x="7235825" y="4697413"/>
            <a:ext cx="431800" cy="2159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45" name="Line 67"/>
          <p:cNvSpPr>
            <a:spLocks noChangeShapeType="1"/>
          </p:cNvSpPr>
          <p:nvPr/>
        </p:nvSpPr>
        <p:spPr bwMode="auto">
          <a:xfrm flipV="1">
            <a:off x="7019925" y="3427413"/>
            <a:ext cx="215900" cy="1587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4346" name="Line 68"/>
          <p:cNvSpPr>
            <a:spLocks noChangeShapeType="1"/>
          </p:cNvSpPr>
          <p:nvPr/>
        </p:nvSpPr>
        <p:spPr bwMode="auto">
          <a:xfrm flipV="1">
            <a:off x="7019925" y="4075113"/>
            <a:ext cx="215900" cy="1587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4347" name="Line 69"/>
          <p:cNvSpPr>
            <a:spLocks noChangeShapeType="1"/>
          </p:cNvSpPr>
          <p:nvPr/>
        </p:nvSpPr>
        <p:spPr bwMode="auto">
          <a:xfrm flipV="1">
            <a:off x="7019925" y="4841875"/>
            <a:ext cx="360363" cy="0"/>
          </a:xfrm>
          <a:prstGeom prst="line">
            <a:avLst/>
          </a:prstGeom>
          <a:noFill/>
          <a:ln w="22225">
            <a:solidFill>
              <a:srgbClr val="9933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4348" name="Rectangle 70"/>
          <p:cNvSpPr>
            <a:spLocks noChangeArrowheads="1"/>
          </p:cNvSpPr>
          <p:nvPr/>
        </p:nvSpPr>
        <p:spPr bwMode="auto">
          <a:xfrm>
            <a:off x="6588125" y="5445125"/>
            <a:ext cx="431800" cy="2159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49" name="Rectangle 71"/>
          <p:cNvSpPr>
            <a:spLocks noChangeArrowheads="1"/>
          </p:cNvSpPr>
          <p:nvPr/>
        </p:nvSpPr>
        <p:spPr bwMode="auto">
          <a:xfrm>
            <a:off x="7235825" y="5445125"/>
            <a:ext cx="144463" cy="2159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50" name="Line 72"/>
          <p:cNvSpPr>
            <a:spLocks noChangeShapeType="1"/>
          </p:cNvSpPr>
          <p:nvPr/>
        </p:nvSpPr>
        <p:spPr bwMode="auto">
          <a:xfrm flipV="1">
            <a:off x="7019925" y="5589588"/>
            <a:ext cx="360363" cy="0"/>
          </a:xfrm>
          <a:prstGeom prst="line">
            <a:avLst/>
          </a:prstGeom>
          <a:noFill/>
          <a:ln w="22225">
            <a:solidFill>
              <a:srgbClr val="66FF33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4351" name="Rectangle 73"/>
          <p:cNvSpPr>
            <a:spLocks noChangeArrowheads="1"/>
          </p:cNvSpPr>
          <p:nvPr/>
        </p:nvSpPr>
        <p:spPr bwMode="auto">
          <a:xfrm>
            <a:off x="7380288" y="5445125"/>
            <a:ext cx="144462" cy="2159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52" name="Text Box 76"/>
          <p:cNvSpPr txBox="1">
            <a:spLocks noChangeArrowheads="1"/>
          </p:cNvSpPr>
          <p:nvPr/>
        </p:nvSpPr>
        <p:spPr bwMode="auto">
          <a:xfrm>
            <a:off x="7885113" y="3068638"/>
            <a:ext cx="10795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 dirty="0">
                <a:solidFill>
                  <a:srgbClr val="000000"/>
                </a:solidFill>
                <a:latin typeface="Calibri" pitchFamily="34" charset="0"/>
              </a:rPr>
              <a:t>Network of </a:t>
            </a:r>
            <a:r>
              <a:rPr lang="hu-HU" sz="1200" dirty="0" err="1" smtClean="0">
                <a:solidFill>
                  <a:srgbClr val="000000"/>
                </a:solidFill>
                <a:latin typeface="Calibri" pitchFamily="34" charset="0"/>
              </a:rPr>
              <a:t>signalling</a:t>
            </a:r>
            <a:r>
              <a:rPr lang="hu-HU" sz="1200" dirty="0" smtClean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hu-HU" sz="1200" dirty="0" err="1">
                <a:solidFill>
                  <a:srgbClr val="000000"/>
                </a:solidFill>
                <a:latin typeface="Calibri" pitchFamily="34" charset="0"/>
              </a:rPr>
              <a:t>pathways</a:t>
            </a:r>
            <a:endParaRPr lang="hu-HU" sz="12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4353" name="Text Box 77"/>
          <p:cNvSpPr txBox="1">
            <a:spLocks noChangeArrowheads="1"/>
          </p:cNvSpPr>
          <p:nvPr/>
        </p:nvSpPr>
        <p:spPr bwMode="auto">
          <a:xfrm>
            <a:off x="7885113" y="3716338"/>
            <a:ext cx="10795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Network of transcription factors</a:t>
            </a:r>
          </a:p>
        </p:txBody>
      </p:sp>
      <p:sp>
        <p:nvSpPr>
          <p:cNvPr id="14354" name="Text Box 78"/>
          <p:cNvSpPr txBox="1">
            <a:spLocks noChangeArrowheads="1"/>
          </p:cNvSpPr>
          <p:nvPr/>
        </p:nvSpPr>
        <p:spPr bwMode="auto">
          <a:xfrm>
            <a:off x="7885113" y="4406900"/>
            <a:ext cx="10795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Network of transcription factors’ binding sites</a:t>
            </a:r>
          </a:p>
        </p:txBody>
      </p:sp>
      <p:sp>
        <p:nvSpPr>
          <p:cNvPr id="14355" name="Text Box 79"/>
          <p:cNvSpPr txBox="1">
            <a:spLocks noChangeArrowheads="1"/>
          </p:cNvSpPr>
          <p:nvPr/>
        </p:nvSpPr>
        <p:spPr bwMode="auto">
          <a:xfrm>
            <a:off x="7885113" y="5229225"/>
            <a:ext cx="10795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Network of promoters and their transcripts</a:t>
            </a:r>
          </a:p>
        </p:txBody>
      </p:sp>
      <p:sp>
        <p:nvSpPr>
          <p:cNvPr id="14356" name="Rectangle 81"/>
          <p:cNvSpPr>
            <a:spLocks noChangeArrowheads="1"/>
          </p:cNvSpPr>
          <p:nvPr/>
        </p:nvSpPr>
        <p:spPr bwMode="auto">
          <a:xfrm>
            <a:off x="6588125" y="620713"/>
            <a:ext cx="431800" cy="2159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57" name="Rectangle 82"/>
          <p:cNvSpPr>
            <a:spLocks noChangeArrowheads="1"/>
          </p:cNvSpPr>
          <p:nvPr/>
        </p:nvSpPr>
        <p:spPr bwMode="auto">
          <a:xfrm>
            <a:off x="6588125" y="1079500"/>
            <a:ext cx="431800" cy="2159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58" name="Rectangle 83"/>
          <p:cNvSpPr>
            <a:spLocks noChangeArrowheads="1"/>
          </p:cNvSpPr>
          <p:nvPr/>
        </p:nvSpPr>
        <p:spPr bwMode="auto">
          <a:xfrm>
            <a:off x="6588125" y="1555750"/>
            <a:ext cx="431800" cy="2159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59" name="Text Box 84"/>
          <p:cNvSpPr txBox="1">
            <a:spLocks noChangeArrowheads="1"/>
          </p:cNvSpPr>
          <p:nvPr/>
        </p:nvSpPr>
        <p:spPr bwMode="auto">
          <a:xfrm>
            <a:off x="7164388" y="523875"/>
            <a:ext cx="1079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 dirty="0" err="1" smtClean="0">
                <a:solidFill>
                  <a:srgbClr val="000000"/>
                </a:solidFill>
                <a:latin typeface="Calibri" pitchFamily="34" charset="0"/>
              </a:rPr>
              <a:t>Signalling</a:t>
            </a:r>
            <a:r>
              <a:rPr lang="hu-HU" sz="1200" dirty="0" smtClean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hu-HU" sz="1200" dirty="0" err="1">
                <a:solidFill>
                  <a:srgbClr val="000000"/>
                </a:solidFill>
                <a:latin typeface="Calibri" pitchFamily="34" charset="0"/>
              </a:rPr>
              <a:t>elements</a:t>
            </a:r>
            <a:endParaRPr lang="hu-HU" sz="12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4360" name="Text Box 85"/>
          <p:cNvSpPr txBox="1">
            <a:spLocks noChangeArrowheads="1"/>
          </p:cNvSpPr>
          <p:nvPr/>
        </p:nvSpPr>
        <p:spPr bwMode="auto">
          <a:xfrm>
            <a:off x="7164388" y="981075"/>
            <a:ext cx="1079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Transcription factors</a:t>
            </a:r>
          </a:p>
        </p:txBody>
      </p:sp>
      <p:sp>
        <p:nvSpPr>
          <p:cNvPr id="14361" name="Text Box 86"/>
          <p:cNvSpPr txBox="1">
            <a:spLocks noChangeArrowheads="1"/>
          </p:cNvSpPr>
          <p:nvPr/>
        </p:nvSpPr>
        <p:spPr bwMode="auto">
          <a:xfrm>
            <a:off x="7164388" y="1570038"/>
            <a:ext cx="10795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Promoters</a:t>
            </a:r>
          </a:p>
        </p:txBody>
      </p:sp>
      <p:sp>
        <p:nvSpPr>
          <p:cNvPr id="14362" name="Line 88"/>
          <p:cNvSpPr>
            <a:spLocks noChangeShapeType="1"/>
          </p:cNvSpPr>
          <p:nvPr/>
        </p:nvSpPr>
        <p:spPr bwMode="auto">
          <a:xfrm>
            <a:off x="6300788" y="2636838"/>
            <a:ext cx="28432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4363" name="Text Box 89"/>
          <p:cNvSpPr txBox="1">
            <a:spLocks noChangeArrowheads="1"/>
          </p:cNvSpPr>
          <p:nvPr/>
        </p:nvSpPr>
        <p:spPr bwMode="auto">
          <a:xfrm>
            <a:off x="6877050" y="115888"/>
            <a:ext cx="13668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sz="1400" b="1">
                <a:solidFill>
                  <a:srgbClr val="000000"/>
                </a:solidFill>
                <a:latin typeface="Calibri" pitchFamily="34" charset="0"/>
              </a:rPr>
              <a:t>Legends:</a:t>
            </a:r>
          </a:p>
        </p:txBody>
      </p:sp>
      <p:sp>
        <p:nvSpPr>
          <p:cNvPr id="14364" name="Text Box 90"/>
          <p:cNvSpPr txBox="1">
            <a:spLocks noChangeArrowheads="1"/>
          </p:cNvSpPr>
          <p:nvPr/>
        </p:nvSpPr>
        <p:spPr bwMode="auto">
          <a:xfrm>
            <a:off x="6588125" y="2692400"/>
            <a:ext cx="21605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sz="1400" b="1">
                <a:solidFill>
                  <a:srgbClr val="000000"/>
                </a:solidFill>
                <a:latin typeface="Calibri" pitchFamily="34" charset="0"/>
              </a:rPr>
              <a:t>Types of networks:</a:t>
            </a:r>
          </a:p>
        </p:txBody>
      </p:sp>
      <p:sp>
        <p:nvSpPr>
          <p:cNvPr id="14365" name="Rectangle 91"/>
          <p:cNvSpPr>
            <a:spLocks noChangeArrowheads="1"/>
          </p:cNvSpPr>
          <p:nvPr/>
        </p:nvSpPr>
        <p:spPr bwMode="auto">
          <a:xfrm>
            <a:off x="6588125" y="2060575"/>
            <a:ext cx="431800" cy="2159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66" name="Text Box 92"/>
          <p:cNvSpPr txBox="1">
            <a:spLocks noChangeArrowheads="1"/>
          </p:cNvSpPr>
          <p:nvPr/>
        </p:nvSpPr>
        <p:spPr bwMode="auto">
          <a:xfrm>
            <a:off x="7164388" y="2060575"/>
            <a:ext cx="10795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miRNAs</a:t>
            </a:r>
          </a:p>
        </p:txBody>
      </p:sp>
      <p:sp>
        <p:nvSpPr>
          <p:cNvPr id="14367" name="Rectangle 93"/>
          <p:cNvSpPr>
            <a:spLocks noChangeArrowheads="1"/>
          </p:cNvSpPr>
          <p:nvPr/>
        </p:nvSpPr>
        <p:spPr bwMode="auto">
          <a:xfrm>
            <a:off x="6588125" y="6245225"/>
            <a:ext cx="431800" cy="2159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68" name="Line 94"/>
          <p:cNvSpPr>
            <a:spLocks noChangeShapeType="1"/>
          </p:cNvSpPr>
          <p:nvPr/>
        </p:nvSpPr>
        <p:spPr bwMode="auto">
          <a:xfrm flipV="1">
            <a:off x="7019925" y="6388100"/>
            <a:ext cx="215900" cy="1588"/>
          </a:xfrm>
          <a:prstGeom prst="line">
            <a:avLst/>
          </a:prstGeom>
          <a:noFill/>
          <a:ln w="22225">
            <a:solidFill>
              <a:srgbClr val="80008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4369" name="Text Box 95"/>
          <p:cNvSpPr txBox="1">
            <a:spLocks noChangeArrowheads="1"/>
          </p:cNvSpPr>
          <p:nvPr/>
        </p:nvSpPr>
        <p:spPr bwMode="auto">
          <a:xfrm>
            <a:off x="7885113" y="6029325"/>
            <a:ext cx="1079500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Network of miRNAs and transcripts</a:t>
            </a:r>
          </a:p>
        </p:txBody>
      </p:sp>
      <p:sp>
        <p:nvSpPr>
          <p:cNvPr id="14370" name="Rectangle 96"/>
          <p:cNvSpPr>
            <a:spLocks noChangeArrowheads="1"/>
          </p:cNvSpPr>
          <p:nvPr/>
        </p:nvSpPr>
        <p:spPr bwMode="auto">
          <a:xfrm>
            <a:off x="7451725" y="6237288"/>
            <a:ext cx="215900" cy="2159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71" name="Rectangle 97"/>
          <p:cNvSpPr>
            <a:spLocks noChangeArrowheads="1"/>
          </p:cNvSpPr>
          <p:nvPr/>
        </p:nvSpPr>
        <p:spPr bwMode="auto">
          <a:xfrm>
            <a:off x="7235825" y="6237288"/>
            <a:ext cx="144463" cy="2159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72" name="Rectangle 98"/>
          <p:cNvSpPr>
            <a:spLocks noChangeArrowheads="1"/>
          </p:cNvSpPr>
          <p:nvPr/>
        </p:nvSpPr>
        <p:spPr bwMode="auto">
          <a:xfrm>
            <a:off x="7380288" y="6237288"/>
            <a:ext cx="144462" cy="2159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0" name="Balra nyíl 119"/>
          <p:cNvSpPr/>
          <p:nvPr/>
        </p:nvSpPr>
        <p:spPr>
          <a:xfrm rot="1593795">
            <a:off x="1809238" y="2139737"/>
            <a:ext cx="4810756" cy="292035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121" name="Balra nyíl 120"/>
          <p:cNvSpPr/>
          <p:nvPr/>
        </p:nvSpPr>
        <p:spPr>
          <a:xfrm rot="1527075">
            <a:off x="1422906" y="2734747"/>
            <a:ext cx="5207834" cy="269309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122" name="Balra nyíl 121"/>
          <p:cNvSpPr/>
          <p:nvPr/>
        </p:nvSpPr>
        <p:spPr>
          <a:xfrm rot="1113129">
            <a:off x="1307944" y="3778123"/>
            <a:ext cx="5183671" cy="269309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123" name="Balra nyíl 122"/>
          <p:cNvSpPr/>
          <p:nvPr/>
        </p:nvSpPr>
        <p:spPr>
          <a:xfrm rot="193695">
            <a:off x="1545116" y="5397275"/>
            <a:ext cx="4953755" cy="269309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124" name="Balra nyíl 123"/>
          <p:cNvSpPr/>
          <p:nvPr/>
        </p:nvSpPr>
        <p:spPr>
          <a:xfrm>
            <a:off x="1566373" y="6328341"/>
            <a:ext cx="4882052" cy="269309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14378" name="Szövegdoboz 124"/>
          <p:cNvSpPr txBox="1">
            <a:spLocks noChangeArrowheads="1"/>
          </p:cNvSpPr>
          <p:nvPr/>
        </p:nvSpPr>
        <p:spPr bwMode="auto">
          <a:xfrm>
            <a:off x="179512" y="2060848"/>
            <a:ext cx="2087563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hu-HU" dirty="0">
                <a:solidFill>
                  <a:srgbClr val="C00000"/>
                </a:solidFill>
                <a:latin typeface="Calibri" pitchFamily="34" charset="0"/>
              </a:rPr>
              <a:t>ABS</a:t>
            </a:r>
          </a:p>
          <a:p>
            <a:pPr>
              <a:buFont typeface="Arial" pitchFamily="34" charset="0"/>
              <a:buChar char="•"/>
            </a:pPr>
            <a:r>
              <a:rPr lang="hu-HU" dirty="0">
                <a:solidFill>
                  <a:srgbClr val="C00000"/>
                </a:solidFill>
                <a:latin typeface="Calibri" pitchFamily="34" charset="0"/>
              </a:rPr>
              <a:t>TRED</a:t>
            </a:r>
          </a:p>
          <a:p>
            <a:pPr>
              <a:buFont typeface="Arial" pitchFamily="34" charset="0"/>
              <a:buChar char="•"/>
            </a:pPr>
            <a:r>
              <a:rPr lang="hu-HU" dirty="0" err="1">
                <a:solidFill>
                  <a:srgbClr val="C00000"/>
                </a:solidFill>
                <a:latin typeface="Calibri" pitchFamily="34" charset="0"/>
              </a:rPr>
              <a:t>RedFly</a:t>
            </a:r>
            <a:endParaRPr lang="hu-HU" dirty="0">
              <a:solidFill>
                <a:srgbClr val="C00000"/>
              </a:solidFill>
              <a:latin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hu-HU" dirty="0" err="1">
                <a:solidFill>
                  <a:srgbClr val="C00000"/>
                </a:solidFill>
                <a:latin typeface="Calibri" pitchFamily="34" charset="0"/>
              </a:rPr>
              <a:t>EdgeDB</a:t>
            </a:r>
            <a:endParaRPr lang="hu-HU" dirty="0">
              <a:solidFill>
                <a:srgbClr val="C00000"/>
              </a:solidFill>
              <a:latin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hu-HU" dirty="0">
                <a:solidFill>
                  <a:srgbClr val="C00000"/>
                </a:solidFill>
                <a:latin typeface="Calibri" pitchFamily="34" charset="0"/>
              </a:rPr>
              <a:t>JASPAR</a:t>
            </a:r>
          </a:p>
          <a:p>
            <a:pPr>
              <a:buFont typeface="Arial" pitchFamily="34" charset="0"/>
              <a:buChar char="•"/>
            </a:pPr>
            <a:r>
              <a:rPr lang="hu-HU" dirty="0" err="1" smtClean="0">
                <a:solidFill>
                  <a:srgbClr val="C00000"/>
                </a:solidFill>
                <a:latin typeface="Calibri" pitchFamily="34" charset="0"/>
              </a:rPr>
              <a:t>TFe</a:t>
            </a:r>
            <a:endParaRPr lang="hu-HU" dirty="0" smtClean="0">
              <a:solidFill>
                <a:srgbClr val="C00000"/>
              </a:solidFill>
              <a:latin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hu-HU" dirty="0" err="1" smtClean="0">
                <a:solidFill>
                  <a:srgbClr val="C00000"/>
                </a:solidFill>
                <a:latin typeface="Calibri" pitchFamily="34" charset="0"/>
              </a:rPr>
              <a:t>HTRIdb</a:t>
            </a:r>
            <a:endParaRPr lang="hu-HU" dirty="0" smtClean="0">
              <a:solidFill>
                <a:srgbClr val="C00000"/>
              </a:solidFill>
              <a:latin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hu-HU" dirty="0">
                <a:solidFill>
                  <a:srgbClr val="C00000"/>
                </a:solidFill>
                <a:latin typeface="Calibri" pitchFamily="34" charset="0"/>
              </a:rPr>
              <a:t>ENCODE</a:t>
            </a:r>
          </a:p>
          <a:p>
            <a:pPr>
              <a:buFont typeface="Arial" pitchFamily="34" charset="0"/>
              <a:buChar char="•"/>
            </a:pPr>
            <a:endParaRPr lang="hu-HU" dirty="0">
              <a:solidFill>
                <a:srgbClr val="C00000"/>
              </a:solidFill>
              <a:latin typeface="Calibri" pitchFamily="34" charset="0"/>
            </a:endParaRPr>
          </a:p>
          <a:p>
            <a:pPr>
              <a:buFont typeface="Arial" pitchFamily="34" charset="0"/>
              <a:buChar char="•"/>
            </a:pPr>
            <a:endParaRPr lang="hu-HU" dirty="0">
              <a:solidFill>
                <a:srgbClr val="C00000"/>
              </a:solidFill>
              <a:latin typeface="Calibri" pitchFamily="34" charset="0"/>
            </a:endParaRPr>
          </a:p>
        </p:txBody>
      </p:sp>
      <p:sp>
        <p:nvSpPr>
          <p:cNvPr id="14379" name="Téglalap 127"/>
          <p:cNvSpPr>
            <a:spLocks noChangeArrowheads="1"/>
          </p:cNvSpPr>
          <p:nvPr/>
        </p:nvSpPr>
        <p:spPr bwMode="auto">
          <a:xfrm>
            <a:off x="179388" y="4509120"/>
            <a:ext cx="128381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hu-HU" dirty="0" err="1">
                <a:solidFill>
                  <a:srgbClr val="C00000"/>
                </a:solidFill>
                <a:latin typeface="Calibri" pitchFamily="34" charset="0"/>
              </a:rPr>
              <a:t>MPromDB</a:t>
            </a:r>
            <a:r>
              <a:rPr lang="hu-HU" dirty="0">
                <a:solidFill>
                  <a:srgbClr val="C00000"/>
                </a:solidFill>
                <a:latin typeface="Calibri" pitchFamily="34" charset="0"/>
              </a:rPr>
              <a:t> </a:t>
            </a:r>
          </a:p>
          <a:p>
            <a:pPr>
              <a:buFont typeface="Arial" pitchFamily="34" charset="0"/>
              <a:buChar char="•"/>
            </a:pPr>
            <a:r>
              <a:rPr lang="hu-HU" dirty="0" err="1">
                <a:solidFill>
                  <a:srgbClr val="C00000"/>
                </a:solidFill>
                <a:latin typeface="Calibri" pitchFamily="34" charset="0"/>
              </a:rPr>
              <a:t>miRGen</a:t>
            </a:r>
            <a:endParaRPr lang="hu-HU" dirty="0">
              <a:solidFill>
                <a:srgbClr val="C00000"/>
              </a:solidFill>
              <a:latin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hu-HU" dirty="0" err="1" smtClean="0">
                <a:solidFill>
                  <a:srgbClr val="C00000"/>
                </a:solidFill>
                <a:latin typeface="Calibri" pitchFamily="34" charset="0"/>
              </a:rPr>
              <a:t>PutMir</a:t>
            </a:r>
            <a:endParaRPr lang="hu-HU" dirty="0" smtClean="0">
              <a:solidFill>
                <a:srgbClr val="C00000"/>
              </a:solidFill>
              <a:latin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hu-HU" dirty="0" err="1" smtClean="0">
                <a:solidFill>
                  <a:srgbClr val="C00000"/>
                </a:solidFill>
                <a:latin typeface="Calibri" pitchFamily="34" charset="0"/>
              </a:rPr>
              <a:t>TransMir</a:t>
            </a:r>
            <a:endParaRPr lang="hu-HU" dirty="0">
              <a:solidFill>
                <a:srgbClr val="C00000"/>
              </a:solidFill>
              <a:latin typeface="Calibri" pitchFamily="34" charset="0"/>
            </a:endParaRPr>
          </a:p>
        </p:txBody>
      </p:sp>
      <p:sp>
        <p:nvSpPr>
          <p:cNvPr id="14380" name="Téglalap 129"/>
          <p:cNvSpPr>
            <a:spLocks noChangeArrowheads="1"/>
          </p:cNvSpPr>
          <p:nvPr/>
        </p:nvSpPr>
        <p:spPr bwMode="auto">
          <a:xfrm>
            <a:off x="179388" y="5877545"/>
            <a:ext cx="1244764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hu-HU" dirty="0" err="1">
                <a:solidFill>
                  <a:srgbClr val="C00000"/>
                </a:solidFill>
                <a:latin typeface="Calibri" pitchFamily="34" charset="0"/>
              </a:rPr>
              <a:t>miRecords</a:t>
            </a:r>
            <a:endParaRPr lang="hu-HU" dirty="0">
              <a:solidFill>
                <a:srgbClr val="C00000"/>
              </a:solidFill>
              <a:latin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hu-HU" dirty="0" err="1" smtClean="0">
                <a:solidFill>
                  <a:srgbClr val="C00000"/>
                </a:solidFill>
                <a:latin typeface="Calibri" pitchFamily="34" charset="0"/>
              </a:rPr>
              <a:t>TarBase</a:t>
            </a:r>
            <a:endParaRPr lang="hu-HU" dirty="0" smtClean="0">
              <a:solidFill>
                <a:srgbClr val="C00000"/>
              </a:solidFill>
              <a:latin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hu-HU" dirty="0" smtClean="0">
                <a:solidFill>
                  <a:srgbClr val="C00000"/>
                </a:solidFill>
                <a:latin typeface="Calibri" pitchFamily="34" charset="0"/>
              </a:rPr>
              <a:t>ENCODE</a:t>
            </a:r>
            <a:endParaRPr lang="hu-HU" dirty="0">
              <a:solidFill>
                <a:srgbClr val="C00000"/>
              </a:solidFill>
              <a:latin typeface="Calibri" pitchFamily="34" charset="0"/>
            </a:endParaRPr>
          </a:p>
        </p:txBody>
      </p:sp>
      <p:sp>
        <p:nvSpPr>
          <p:cNvPr id="132" name="Téglalap 131"/>
          <p:cNvSpPr/>
          <p:nvPr/>
        </p:nvSpPr>
        <p:spPr>
          <a:xfrm>
            <a:off x="4788024" y="1846263"/>
            <a:ext cx="11778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hu-HU" dirty="0" err="1">
                <a:solidFill>
                  <a:schemeClr val="accent6"/>
                </a:solidFill>
                <a:latin typeface="+mn-lt"/>
                <a:cs typeface="+mn-cs"/>
              </a:rPr>
              <a:t>miRBase</a:t>
            </a:r>
            <a:endParaRPr lang="hu-HU" dirty="0">
              <a:solidFill>
                <a:schemeClr val="accent6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hu-HU" dirty="0" err="1">
                <a:solidFill>
                  <a:schemeClr val="accent6"/>
                </a:solidFill>
                <a:latin typeface="+mn-lt"/>
                <a:cs typeface="+mn-cs"/>
              </a:rPr>
              <a:t>miROrtho</a:t>
            </a:r>
            <a:endParaRPr lang="hu-HU" dirty="0">
              <a:solidFill>
                <a:schemeClr val="accent6"/>
              </a:solidFill>
              <a:latin typeface="+mn-lt"/>
              <a:cs typeface="+mn-cs"/>
            </a:endParaRPr>
          </a:p>
        </p:txBody>
      </p:sp>
      <p:sp>
        <p:nvSpPr>
          <p:cNvPr id="133" name="Téglalap 132"/>
          <p:cNvSpPr/>
          <p:nvPr/>
        </p:nvSpPr>
        <p:spPr>
          <a:xfrm>
            <a:off x="4788024" y="1547500"/>
            <a:ext cx="1230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hu-HU" dirty="0" err="1">
                <a:solidFill>
                  <a:schemeClr val="accent6"/>
                </a:solidFill>
                <a:latin typeface="+mn-lt"/>
                <a:cs typeface="+mn-cs"/>
              </a:rPr>
              <a:t>MPromDB</a:t>
            </a:r>
            <a:endParaRPr lang="hu-HU" dirty="0">
              <a:solidFill>
                <a:schemeClr val="accent6"/>
              </a:solidFill>
              <a:latin typeface="+mn-lt"/>
              <a:cs typeface="+mn-cs"/>
            </a:endParaRPr>
          </a:p>
        </p:txBody>
      </p:sp>
      <p:sp>
        <p:nvSpPr>
          <p:cNvPr id="14383" name="Téglalap 133"/>
          <p:cNvSpPr>
            <a:spLocks noChangeArrowheads="1"/>
          </p:cNvSpPr>
          <p:nvPr/>
        </p:nvSpPr>
        <p:spPr bwMode="auto">
          <a:xfrm>
            <a:off x="179512" y="1484784"/>
            <a:ext cx="10926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hu-HU" dirty="0">
                <a:solidFill>
                  <a:srgbClr val="C00000"/>
                </a:solidFill>
                <a:latin typeface="Calibri" pitchFamily="34" charset="0"/>
              </a:rPr>
              <a:t>Fantom4</a:t>
            </a:r>
          </a:p>
        </p:txBody>
      </p:sp>
      <p:sp>
        <p:nvSpPr>
          <p:cNvPr id="14384" name="Téglalap 134"/>
          <p:cNvSpPr>
            <a:spLocks noChangeArrowheads="1"/>
          </p:cNvSpPr>
          <p:nvPr/>
        </p:nvSpPr>
        <p:spPr bwMode="auto">
          <a:xfrm>
            <a:off x="179512" y="115888"/>
            <a:ext cx="194893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hu-HU" dirty="0" err="1" smtClean="0">
                <a:solidFill>
                  <a:srgbClr val="000000"/>
                </a:solidFill>
                <a:latin typeface="Calibri" pitchFamily="34" charset="0"/>
              </a:rPr>
              <a:t>Reactome</a:t>
            </a:r>
            <a:endParaRPr lang="hu-HU" dirty="0">
              <a:solidFill>
                <a:srgbClr val="000000"/>
              </a:solidFill>
              <a:latin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hu-HU" dirty="0" smtClean="0">
                <a:solidFill>
                  <a:srgbClr val="000000"/>
                </a:solidFill>
                <a:latin typeface="Calibri" pitchFamily="34" charset="0"/>
              </a:rPr>
              <a:t>SignaLink</a:t>
            </a:r>
          </a:p>
          <a:p>
            <a:pPr>
              <a:buFont typeface="Arial" pitchFamily="34" charset="0"/>
              <a:buChar char="•"/>
            </a:pPr>
            <a:r>
              <a:rPr lang="hu-HU" dirty="0" err="1" smtClean="0">
                <a:solidFill>
                  <a:srgbClr val="000000"/>
                </a:solidFill>
                <a:latin typeface="Calibri" pitchFamily="34" charset="0"/>
              </a:rPr>
              <a:t>ConsensusPathDB</a:t>
            </a:r>
            <a:endParaRPr lang="hu-HU" dirty="0">
              <a:solidFill>
                <a:srgbClr val="000000"/>
              </a:solidFill>
              <a:latin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hu-HU" dirty="0">
                <a:solidFill>
                  <a:srgbClr val="000000"/>
                </a:solidFill>
                <a:latin typeface="Calibri" pitchFamily="34" charset="0"/>
              </a:rPr>
              <a:t>…</a:t>
            </a:r>
          </a:p>
        </p:txBody>
      </p:sp>
      <p:sp>
        <p:nvSpPr>
          <p:cNvPr id="136" name="Téglalap 135"/>
          <p:cNvSpPr/>
          <p:nvPr/>
        </p:nvSpPr>
        <p:spPr>
          <a:xfrm>
            <a:off x="3635896" y="672827"/>
            <a:ext cx="25204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hu-HU" dirty="0">
                <a:solidFill>
                  <a:schemeClr val="accent6"/>
                </a:solidFill>
                <a:latin typeface="+mn-lt"/>
                <a:cs typeface="+mn-cs"/>
              </a:rPr>
              <a:t>wTF2.1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hu-HU" dirty="0" err="1">
                <a:solidFill>
                  <a:schemeClr val="accent6"/>
                </a:solidFill>
                <a:latin typeface="+mn-lt"/>
                <a:cs typeface="+mn-cs"/>
              </a:rPr>
              <a:t>FlyTF</a:t>
            </a:r>
            <a:endParaRPr lang="hu-HU" dirty="0">
              <a:solidFill>
                <a:schemeClr val="accent6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accent6"/>
                </a:solidFill>
                <a:latin typeface="+mn-lt"/>
                <a:cs typeface="+mn-cs"/>
              </a:rPr>
              <a:t>A census of human</a:t>
            </a:r>
            <a:r>
              <a:rPr lang="hu-HU" dirty="0">
                <a:solidFill>
                  <a:schemeClr val="accent6"/>
                </a:solidFill>
                <a:latin typeface="+mn-lt"/>
                <a:cs typeface="+mn-cs"/>
              </a:rPr>
              <a:t> </a:t>
            </a:r>
            <a:r>
              <a:rPr lang="hu-HU" dirty="0" err="1">
                <a:solidFill>
                  <a:schemeClr val="accent6"/>
                </a:solidFill>
                <a:latin typeface="+mn-lt"/>
                <a:cs typeface="+mn-cs"/>
              </a:rPr>
              <a:t>TFs</a:t>
            </a:r>
            <a:endParaRPr lang="hu-HU" dirty="0">
              <a:solidFill>
                <a:schemeClr val="accent6"/>
              </a:solidFill>
              <a:latin typeface="+mn-lt"/>
              <a:cs typeface="+mn-cs"/>
            </a:endParaRPr>
          </a:p>
        </p:txBody>
      </p:sp>
      <p:sp>
        <p:nvSpPr>
          <p:cNvPr id="137" name="Balra nyíl 136"/>
          <p:cNvSpPr/>
          <p:nvPr/>
        </p:nvSpPr>
        <p:spPr>
          <a:xfrm>
            <a:off x="6084888" y="2060575"/>
            <a:ext cx="431800" cy="215900"/>
          </a:xfrm>
          <a:prstGeom prst="lef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138" name="Balra nyíl 137"/>
          <p:cNvSpPr/>
          <p:nvPr/>
        </p:nvSpPr>
        <p:spPr>
          <a:xfrm>
            <a:off x="6084888" y="1557338"/>
            <a:ext cx="431800" cy="215900"/>
          </a:xfrm>
          <a:prstGeom prst="lef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139" name="Balra nyíl 138"/>
          <p:cNvSpPr/>
          <p:nvPr/>
        </p:nvSpPr>
        <p:spPr>
          <a:xfrm>
            <a:off x="6084888" y="1052513"/>
            <a:ext cx="431800" cy="215900"/>
          </a:xfrm>
          <a:prstGeom prst="lef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140" name="Balra nyíl 139"/>
          <p:cNvSpPr/>
          <p:nvPr/>
        </p:nvSpPr>
        <p:spPr>
          <a:xfrm>
            <a:off x="2267744" y="547414"/>
            <a:ext cx="4248944" cy="215999"/>
          </a:xfrm>
          <a:prstGeom prst="lef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14390" name="Szövegdoboz 140"/>
          <p:cNvSpPr txBox="1">
            <a:spLocks noChangeArrowheads="1"/>
          </p:cNvSpPr>
          <p:nvPr/>
        </p:nvSpPr>
        <p:spPr bwMode="auto">
          <a:xfrm rot="799774">
            <a:off x="2179638" y="4227517"/>
            <a:ext cx="3240087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hu-HU" sz="2800" b="1" dirty="0" err="1">
                <a:solidFill>
                  <a:srgbClr val="C00000"/>
                </a:solidFill>
                <a:latin typeface="Calibri" pitchFamily="34" charset="0"/>
              </a:rPr>
              <a:t>Interaction</a:t>
            </a:r>
            <a:r>
              <a:rPr lang="hu-HU" sz="2800" b="1" dirty="0">
                <a:solidFill>
                  <a:srgbClr val="C00000"/>
                </a:solidFill>
                <a:latin typeface="Calibri" pitchFamily="34" charset="0"/>
              </a:rPr>
              <a:t> </a:t>
            </a:r>
            <a:r>
              <a:rPr lang="hu-HU" sz="2800" b="1" dirty="0" err="1">
                <a:solidFill>
                  <a:srgbClr val="C00000"/>
                </a:solidFill>
                <a:latin typeface="Calibri" pitchFamily="34" charset="0"/>
              </a:rPr>
              <a:t>data</a:t>
            </a:r>
            <a:endParaRPr lang="hu-HU" sz="2800" b="1" dirty="0">
              <a:solidFill>
                <a:srgbClr val="C00000"/>
              </a:solidFill>
              <a:latin typeface="Calibri" pitchFamily="34" charset="0"/>
            </a:endParaRPr>
          </a:p>
        </p:txBody>
      </p:sp>
      <p:sp>
        <p:nvSpPr>
          <p:cNvPr id="142" name="Szövegdoboz 141"/>
          <p:cNvSpPr txBox="1"/>
          <p:nvPr/>
        </p:nvSpPr>
        <p:spPr>
          <a:xfrm>
            <a:off x="3348038" y="188640"/>
            <a:ext cx="3240087" cy="4302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200" b="1" dirty="0" err="1">
                <a:solidFill>
                  <a:schemeClr val="accent6"/>
                </a:solidFill>
                <a:latin typeface="+mn-lt"/>
                <a:cs typeface="+mn-cs"/>
              </a:rPr>
              <a:t>Component</a:t>
            </a:r>
            <a:r>
              <a:rPr lang="hu-HU" sz="2200" b="1" dirty="0">
                <a:solidFill>
                  <a:schemeClr val="accent6"/>
                </a:solidFill>
                <a:latin typeface="+mn-lt"/>
                <a:cs typeface="+mn-cs"/>
              </a:rPr>
              <a:t> </a:t>
            </a:r>
            <a:r>
              <a:rPr lang="hu-HU" sz="2200" b="1" dirty="0" err="1">
                <a:solidFill>
                  <a:schemeClr val="accent6"/>
                </a:solidFill>
                <a:latin typeface="+mn-lt"/>
                <a:cs typeface="+mn-cs"/>
              </a:rPr>
              <a:t>data</a:t>
            </a:r>
            <a:endParaRPr lang="hu-HU" sz="2200" b="1" dirty="0">
              <a:solidFill>
                <a:schemeClr val="accent6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71226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0" y="-27384"/>
            <a:ext cx="9144000" cy="1692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sz="3200" b="1" dirty="0" smtClean="0">
                <a:latin typeface="Constantia" pitchFamily="18" charset="0"/>
              </a:rPr>
              <a:t>SignaLink </a:t>
            </a:r>
            <a:r>
              <a:rPr lang="hu-HU" sz="3200" b="1" dirty="0" smtClean="0">
                <a:solidFill>
                  <a:schemeClr val="bg1"/>
                </a:solidFill>
                <a:latin typeface="Constantia" pitchFamily="18" charset="0"/>
              </a:rPr>
              <a:t>2.0</a:t>
            </a:r>
            <a:r>
              <a:rPr lang="hu-HU" sz="3200" b="1" dirty="0" smtClean="0"/>
              <a:t/>
            </a:r>
            <a:br>
              <a:rPr lang="hu-HU" sz="3200" b="1" dirty="0" smtClean="0"/>
            </a:br>
            <a:r>
              <a:rPr lang="en-US" sz="2400" b="1" dirty="0" smtClean="0">
                <a:solidFill>
                  <a:schemeClr val="bg1"/>
                </a:solidFill>
              </a:rPr>
              <a:t>A </a:t>
            </a:r>
            <a:r>
              <a:rPr lang="en-US" sz="2400" b="1" dirty="0" err="1" smtClean="0">
                <a:solidFill>
                  <a:schemeClr val="bg1"/>
                </a:solidFill>
              </a:rPr>
              <a:t>signalling</a:t>
            </a:r>
            <a:r>
              <a:rPr lang="en-US" sz="2400" b="1" dirty="0" smtClean="0">
                <a:solidFill>
                  <a:schemeClr val="bg1"/>
                </a:solidFill>
              </a:rPr>
              <a:t> pathway resource with a multi-layered regulatory network</a:t>
            </a:r>
            <a:endParaRPr lang="hu-HU" sz="3200" b="1" dirty="0" smtClean="0">
              <a:solidFill>
                <a:schemeClr val="bg1"/>
              </a:solidFill>
            </a:endParaRPr>
          </a:p>
          <a:p>
            <a:pPr algn="ctr">
              <a:spcBef>
                <a:spcPct val="50000"/>
              </a:spcBef>
            </a:pPr>
            <a:endParaRPr lang="hu-HU" sz="3200" b="1" dirty="0"/>
          </a:p>
        </p:txBody>
      </p:sp>
      <p:pic>
        <p:nvPicPr>
          <p:cNvPr id="6" name="Tartalom helye 10" descr="Reguling kép.png"/>
          <p:cNvPicPr>
            <a:picLocks noChangeAspect="1"/>
          </p:cNvPicPr>
          <p:nvPr/>
        </p:nvPicPr>
        <p:blipFill>
          <a:blip r:embed="rId3" cstate="print"/>
          <a:srcRect b="5710"/>
          <a:stretch>
            <a:fillRect/>
          </a:stretch>
        </p:blipFill>
        <p:spPr>
          <a:xfrm>
            <a:off x="1619672" y="1484784"/>
            <a:ext cx="5976664" cy="4862861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</p:pic>
      <p:sp>
        <p:nvSpPr>
          <p:cNvPr id="10" name="Szövegdoboz 9"/>
          <p:cNvSpPr txBox="1"/>
          <p:nvPr/>
        </p:nvSpPr>
        <p:spPr>
          <a:xfrm>
            <a:off x="6012160" y="0"/>
            <a:ext cx="3131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600" dirty="0" smtClean="0">
                <a:solidFill>
                  <a:schemeClr val="bg1"/>
                </a:solidFill>
              </a:rPr>
              <a:t>Fazekas </a:t>
            </a:r>
            <a:r>
              <a:rPr lang="hu-HU" sz="1600" i="1" dirty="0" smtClean="0">
                <a:solidFill>
                  <a:schemeClr val="bg1"/>
                </a:solidFill>
              </a:rPr>
              <a:t>et </a:t>
            </a:r>
            <a:r>
              <a:rPr lang="hu-HU" sz="1600" i="1" dirty="0" err="1" smtClean="0">
                <a:solidFill>
                  <a:schemeClr val="bg1"/>
                </a:solidFill>
              </a:rPr>
              <a:t>al</a:t>
            </a:r>
            <a:r>
              <a:rPr lang="hu-HU" sz="1600" dirty="0" smtClean="0">
                <a:solidFill>
                  <a:schemeClr val="bg1"/>
                </a:solidFill>
              </a:rPr>
              <a:t> BMC </a:t>
            </a:r>
            <a:r>
              <a:rPr lang="hu-HU" sz="1600" dirty="0" err="1" smtClean="0">
                <a:solidFill>
                  <a:schemeClr val="bg1"/>
                </a:solidFill>
              </a:rPr>
              <a:t>Syst</a:t>
            </a:r>
            <a:r>
              <a:rPr lang="hu-HU" sz="1600" dirty="0" smtClean="0">
                <a:solidFill>
                  <a:schemeClr val="bg1"/>
                </a:solidFill>
              </a:rPr>
              <a:t> </a:t>
            </a:r>
            <a:r>
              <a:rPr lang="hu-HU" sz="1600" dirty="0" err="1" smtClean="0">
                <a:solidFill>
                  <a:schemeClr val="bg1"/>
                </a:solidFill>
              </a:rPr>
              <a:t>Biol</a:t>
            </a:r>
            <a:r>
              <a:rPr lang="hu-HU" sz="1600" dirty="0" smtClean="0">
                <a:solidFill>
                  <a:schemeClr val="bg1"/>
                </a:solidFill>
              </a:rPr>
              <a:t>, 2013</a:t>
            </a:r>
            <a:endParaRPr lang="hu-HU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98436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12199" r="12797" b="11220"/>
          <a:stretch>
            <a:fillRect/>
          </a:stretch>
        </p:blipFill>
        <p:spPr bwMode="auto">
          <a:xfrm>
            <a:off x="-1" y="-1"/>
            <a:ext cx="9144001" cy="6764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 l="62523" t="36824" r="17086" b="50125"/>
          <a:stretch>
            <a:fillRect/>
          </a:stretch>
        </p:blipFill>
        <p:spPr bwMode="auto">
          <a:xfrm>
            <a:off x="6156176" y="3861048"/>
            <a:ext cx="2592288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5254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12132" r="12868" b="1000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l="62523" t="36824" r="17086" b="50125"/>
          <a:stretch>
            <a:fillRect/>
          </a:stretch>
        </p:blipFill>
        <p:spPr bwMode="auto">
          <a:xfrm>
            <a:off x="6084168" y="3861048"/>
            <a:ext cx="2592288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6367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 l="12111" r="12888" b="1000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l="62523" t="36824" r="17086" b="50125"/>
          <a:stretch>
            <a:fillRect/>
          </a:stretch>
        </p:blipFill>
        <p:spPr bwMode="auto">
          <a:xfrm>
            <a:off x="6084168" y="3861048"/>
            <a:ext cx="2592288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9161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12104" r="12888" b="10000"/>
          <a:stretch>
            <a:fillRect/>
          </a:stretch>
        </p:blipFill>
        <p:spPr bwMode="auto">
          <a:xfrm>
            <a:off x="-1016" y="0"/>
            <a:ext cx="914501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 l="62523" t="36824" r="17086" b="50125"/>
          <a:stretch>
            <a:fillRect/>
          </a:stretch>
        </p:blipFill>
        <p:spPr bwMode="auto">
          <a:xfrm>
            <a:off x="6084168" y="3861048"/>
            <a:ext cx="2592288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3953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12103" r="12888" b="10000"/>
          <a:stretch>
            <a:fillRect/>
          </a:stretch>
        </p:blipFill>
        <p:spPr bwMode="auto">
          <a:xfrm>
            <a:off x="0" y="0"/>
            <a:ext cx="914501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 l="62523" t="36824" r="17086" b="50125"/>
          <a:stretch>
            <a:fillRect/>
          </a:stretch>
        </p:blipFill>
        <p:spPr bwMode="auto">
          <a:xfrm>
            <a:off x="6084168" y="3861048"/>
            <a:ext cx="2592288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4380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11513" r="13487" b="10226"/>
          <a:stretch>
            <a:fillRect/>
          </a:stretch>
        </p:blipFill>
        <p:spPr bwMode="auto">
          <a:xfrm>
            <a:off x="-108520" y="0"/>
            <a:ext cx="9252520" cy="6840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 l="62523" t="36824" r="17086" b="50125"/>
          <a:stretch>
            <a:fillRect/>
          </a:stretch>
        </p:blipFill>
        <p:spPr bwMode="auto">
          <a:xfrm>
            <a:off x="6012160" y="3789040"/>
            <a:ext cx="2592288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8377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l="12103" r="12298" b="10000"/>
          <a:stretch>
            <a:fillRect/>
          </a:stretch>
        </p:blipFill>
        <p:spPr bwMode="auto">
          <a:xfrm>
            <a:off x="0" y="0"/>
            <a:ext cx="921702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 l="62523" t="36824" r="17086" b="50125"/>
          <a:stretch>
            <a:fillRect/>
          </a:stretch>
        </p:blipFill>
        <p:spPr bwMode="auto">
          <a:xfrm>
            <a:off x="6084168" y="3861048"/>
            <a:ext cx="2592288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1743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92088"/>
          </a:xfrm>
        </p:spPr>
        <p:txBody>
          <a:bodyPr>
            <a:normAutofit/>
          </a:bodyPr>
          <a:lstStyle/>
          <a:p>
            <a:r>
              <a:rPr lang="hu-HU" sz="4000" smtClean="0">
                <a:solidFill>
                  <a:schemeClr val="bg1"/>
                </a:solidFill>
                <a:latin typeface="Constantia" pitchFamily="18" charset="0"/>
              </a:rPr>
              <a:t>The </a:t>
            </a:r>
            <a:r>
              <a:rPr lang="hu-HU" sz="4000" dirty="0" smtClean="0">
                <a:solidFill>
                  <a:schemeClr val="bg1"/>
                </a:solidFill>
                <a:latin typeface="Constantia" pitchFamily="18" charset="0"/>
              </a:rPr>
              <a:t>SignaLink </a:t>
            </a:r>
            <a:r>
              <a:rPr lang="hu-HU" sz="4000" dirty="0" err="1" smtClean="0">
                <a:solidFill>
                  <a:schemeClr val="bg1"/>
                </a:solidFill>
                <a:latin typeface="Constantia" pitchFamily="18" charset="0"/>
              </a:rPr>
              <a:t>database</a:t>
            </a:r>
            <a:endParaRPr lang="hu-HU" sz="4000" dirty="0">
              <a:solidFill>
                <a:schemeClr val="bg1"/>
              </a:solidFill>
              <a:latin typeface="Constantia" pitchFamily="18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179512" y="1988840"/>
            <a:ext cx="4392488" cy="40324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lvl="0" indent="-342900">
              <a:lnSpc>
                <a:spcPct val="120000"/>
              </a:lnSpc>
              <a:spcBef>
                <a:spcPct val="20000"/>
              </a:spcBef>
              <a:spcAft>
                <a:spcPts val="900"/>
              </a:spcAft>
              <a:buFont typeface="Arial" pitchFamily="34" charset="0"/>
              <a:buChar char="•"/>
            </a:pPr>
            <a:r>
              <a:rPr lang="hu-HU" sz="2000" dirty="0" smtClean="0"/>
              <a:t>3 </a:t>
            </a:r>
            <a:r>
              <a:rPr lang="hu-HU" sz="2000" dirty="0" err="1" smtClean="0"/>
              <a:t>metazoans</a:t>
            </a:r>
            <a:endParaRPr lang="hu-HU" sz="2000" dirty="0" smtClean="0"/>
          </a:p>
          <a:p>
            <a:pPr marL="342900" lvl="0" indent="-342900">
              <a:lnSpc>
                <a:spcPct val="120000"/>
              </a:lnSpc>
              <a:spcBef>
                <a:spcPct val="20000"/>
              </a:spcBef>
              <a:spcAft>
                <a:spcPts val="900"/>
              </a:spcAft>
              <a:buFont typeface="Arial" pitchFamily="34" charset="0"/>
              <a:buChar char="•"/>
            </a:pPr>
            <a:r>
              <a:rPr lang="hu-HU" sz="2000" dirty="0" smtClean="0"/>
              <a:t>8 </a:t>
            </a:r>
            <a:r>
              <a:rPr lang="hu-HU" sz="2000" dirty="0" err="1" smtClean="0"/>
              <a:t>biochemically</a:t>
            </a:r>
            <a:r>
              <a:rPr lang="hu-HU" sz="2000" dirty="0" smtClean="0"/>
              <a:t> </a:t>
            </a:r>
            <a:r>
              <a:rPr lang="hu-HU" sz="2000" dirty="0" err="1" smtClean="0"/>
              <a:t>defined</a:t>
            </a:r>
            <a:r>
              <a:rPr lang="hu-HU" sz="2000" dirty="0" smtClean="0"/>
              <a:t> </a:t>
            </a:r>
            <a:r>
              <a:rPr lang="hu-HU" sz="2000" dirty="0" err="1" smtClean="0"/>
              <a:t>pathways</a:t>
            </a:r>
            <a:endParaRPr lang="hu-HU" sz="2000" dirty="0" smtClean="0"/>
          </a:p>
          <a:p>
            <a:pPr marL="342900" lvl="0" indent="-342900">
              <a:lnSpc>
                <a:spcPct val="120000"/>
              </a:lnSpc>
              <a:spcBef>
                <a:spcPct val="20000"/>
              </a:spcBef>
              <a:spcAft>
                <a:spcPts val="900"/>
              </a:spcAft>
              <a:buFont typeface="Arial" pitchFamily="34" charset="0"/>
              <a:buChar char="•"/>
            </a:pPr>
            <a:r>
              <a:rPr lang="hu-HU" sz="2000" dirty="0" err="1" smtClean="0"/>
              <a:t>Manually</a:t>
            </a:r>
            <a:r>
              <a:rPr lang="hu-HU" sz="2000" dirty="0" smtClean="0"/>
              <a:t> </a:t>
            </a:r>
            <a:r>
              <a:rPr lang="hu-HU" sz="2000" dirty="0" err="1" smtClean="0"/>
              <a:t>curated</a:t>
            </a:r>
            <a:r>
              <a:rPr lang="hu-HU" sz="2000" dirty="0" smtClean="0"/>
              <a:t>, uniform </a:t>
            </a:r>
            <a:r>
              <a:rPr lang="hu-HU" sz="2000" dirty="0" err="1" smtClean="0"/>
              <a:t>curation</a:t>
            </a:r>
            <a:r>
              <a:rPr lang="hu-HU" sz="2000" dirty="0" smtClean="0"/>
              <a:t> </a:t>
            </a:r>
            <a:r>
              <a:rPr lang="hu-HU" sz="2000" dirty="0" err="1" smtClean="0"/>
              <a:t>rules</a:t>
            </a:r>
            <a:endParaRPr lang="hu-HU" sz="2000" dirty="0"/>
          </a:p>
          <a:p>
            <a:pPr marL="342900" lvl="0" indent="-342900">
              <a:lnSpc>
                <a:spcPct val="120000"/>
              </a:lnSpc>
              <a:spcBef>
                <a:spcPct val="20000"/>
              </a:spcBef>
              <a:spcAft>
                <a:spcPts val="900"/>
              </a:spcAft>
              <a:buFont typeface="Arial" pitchFamily="34" charset="0"/>
              <a:buChar char="•"/>
            </a:pPr>
            <a:r>
              <a:rPr lang="hu-HU" sz="2000" dirty="0" err="1" smtClean="0"/>
              <a:t>All</a:t>
            </a:r>
            <a:r>
              <a:rPr lang="hu-HU" sz="2000" dirty="0" smtClean="0"/>
              <a:t> </a:t>
            </a:r>
            <a:r>
              <a:rPr lang="hu-HU" sz="2000" dirty="0" err="1" smtClean="0"/>
              <a:t>interactions</a:t>
            </a:r>
            <a:r>
              <a:rPr lang="hu-HU" sz="2000" dirty="0" smtClean="0"/>
              <a:t> </a:t>
            </a:r>
            <a:r>
              <a:rPr lang="hu-HU" sz="2000" dirty="0" err="1" smtClean="0"/>
              <a:t>are</a:t>
            </a:r>
            <a:r>
              <a:rPr lang="hu-HU" sz="2000" dirty="0" smtClean="0"/>
              <a:t> </a:t>
            </a:r>
            <a:r>
              <a:rPr lang="hu-HU" sz="2000" dirty="0" err="1" smtClean="0"/>
              <a:t>directed</a:t>
            </a:r>
            <a:r>
              <a:rPr lang="hu-HU" sz="2000" dirty="0" smtClean="0"/>
              <a:t> and link </a:t>
            </a:r>
            <a:r>
              <a:rPr lang="hu-HU" sz="2000" dirty="0" err="1" smtClean="0"/>
              <a:t>to</a:t>
            </a:r>
            <a:r>
              <a:rPr lang="hu-HU" sz="2000" dirty="0" smtClean="0"/>
              <a:t> </a:t>
            </a:r>
            <a:r>
              <a:rPr lang="hu-HU" sz="2000" dirty="0" err="1" smtClean="0"/>
              <a:t>experimental</a:t>
            </a:r>
            <a:r>
              <a:rPr lang="hu-HU" sz="2000" dirty="0" smtClean="0"/>
              <a:t> </a:t>
            </a:r>
            <a:r>
              <a:rPr lang="hu-HU" sz="2000" dirty="0" err="1" smtClean="0"/>
              <a:t>research</a:t>
            </a:r>
            <a:r>
              <a:rPr lang="hu-HU" sz="2000" dirty="0" smtClean="0"/>
              <a:t> </a:t>
            </a:r>
            <a:r>
              <a:rPr lang="hu-HU" sz="2000" dirty="0" err="1" smtClean="0"/>
              <a:t>articles</a:t>
            </a:r>
            <a:endParaRPr lang="hu-HU" sz="2000" dirty="0"/>
          </a:p>
          <a:p>
            <a:pPr marL="342900" lvl="0" indent="-342900">
              <a:lnSpc>
                <a:spcPct val="120000"/>
              </a:lnSpc>
              <a:spcBef>
                <a:spcPct val="20000"/>
              </a:spcBef>
              <a:spcAft>
                <a:spcPts val="900"/>
              </a:spcAft>
              <a:buFont typeface="Arial" pitchFamily="34" charset="0"/>
              <a:buChar char="•"/>
            </a:pPr>
            <a:r>
              <a:rPr lang="hu-HU" sz="2000" dirty="0" err="1" smtClean="0"/>
              <a:t>Contains</a:t>
            </a:r>
            <a:r>
              <a:rPr lang="hu-HU" sz="2000" dirty="0" smtClean="0"/>
              <a:t> </a:t>
            </a:r>
            <a:r>
              <a:rPr lang="hu-HU" sz="2000" dirty="0" err="1" smtClean="0"/>
              <a:t>multi-pathway</a:t>
            </a:r>
            <a:r>
              <a:rPr lang="hu-HU" sz="2000" dirty="0" smtClean="0"/>
              <a:t> </a:t>
            </a:r>
            <a:r>
              <a:rPr lang="hu-HU" sz="2000" dirty="0" err="1" smtClean="0"/>
              <a:t>proteins</a:t>
            </a:r>
            <a:r>
              <a:rPr lang="hu-HU" sz="2000" dirty="0" smtClean="0"/>
              <a:t> and </a:t>
            </a:r>
            <a:r>
              <a:rPr lang="hu-HU" sz="2000" dirty="0" err="1" smtClean="0"/>
              <a:t>cross-talks</a:t>
            </a:r>
            <a:endParaRPr lang="hu-HU" sz="2000" dirty="0" smtClean="0"/>
          </a:p>
          <a:p>
            <a:pPr marL="342900" lvl="0" indent="-342900">
              <a:lnSpc>
                <a:spcPct val="120000"/>
              </a:lnSpc>
              <a:spcBef>
                <a:spcPct val="20000"/>
              </a:spcBef>
              <a:spcAft>
                <a:spcPts val="900"/>
              </a:spcAft>
              <a:buFont typeface="Arial" pitchFamily="34" charset="0"/>
              <a:buChar char="•"/>
            </a:pPr>
            <a:r>
              <a:rPr lang="hu-HU" sz="2000" dirty="0" err="1" smtClean="0"/>
              <a:t>Versions</a:t>
            </a:r>
            <a:r>
              <a:rPr lang="hu-HU" sz="2000" dirty="0" smtClean="0"/>
              <a:t>: 2006, 2008, 2012*</a:t>
            </a:r>
            <a:endParaRPr lang="hu-HU" sz="2000" dirty="0"/>
          </a:p>
          <a:p>
            <a:pPr marL="342900" marR="0" lvl="0" indent="-342900" algn="l" defTabSz="914400" rtl="0" eaLnBrk="1" fontAlgn="auto" latinLnBrk="0" hangingPunct="1">
              <a:spcBef>
                <a:spcPct val="20000"/>
              </a:spcBef>
              <a:spcAft>
                <a:spcPts val="9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hu-HU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Szövegdoboz 20"/>
          <p:cNvSpPr txBox="1"/>
          <p:nvPr/>
        </p:nvSpPr>
        <p:spPr>
          <a:xfrm>
            <a:off x="0" y="6516052"/>
            <a:ext cx="914400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hu-HU" dirty="0" smtClean="0"/>
              <a:t>Korcsmaros </a:t>
            </a:r>
            <a:r>
              <a:rPr lang="hu-HU" i="1" dirty="0" smtClean="0"/>
              <a:t>et </a:t>
            </a:r>
            <a:r>
              <a:rPr lang="hu-HU" i="1" dirty="0" err="1" smtClean="0"/>
              <a:t>al</a:t>
            </a:r>
            <a:r>
              <a:rPr lang="hu-HU" i="1" dirty="0" smtClean="0"/>
              <a:t>.</a:t>
            </a:r>
            <a:r>
              <a:rPr lang="hu-HU" dirty="0" smtClean="0"/>
              <a:t>, </a:t>
            </a:r>
            <a:r>
              <a:rPr lang="hu-HU" dirty="0" err="1" smtClean="0"/>
              <a:t>Bioinformatics</a:t>
            </a:r>
            <a:r>
              <a:rPr lang="hu-HU" dirty="0" smtClean="0"/>
              <a:t> (2010), </a:t>
            </a:r>
            <a:r>
              <a:rPr lang="hu-HU" dirty="0" err="1" smtClean="0"/>
              <a:t>PLoS</a:t>
            </a:r>
            <a:r>
              <a:rPr lang="hu-HU" dirty="0" smtClean="0"/>
              <a:t> ONE (2011)</a:t>
            </a:r>
            <a:endParaRPr lang="hu-HU" dirty="0"/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1043608" y="1259468"/>
            <a:ext cx="2232248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hu-HU" b="1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cs typeface="+mn-cs"/>
              </a:rPr>
              <a:t>http</a:t>
            </a:r>
            <a:r>
              <a:rPr lang="hu-HU" b="1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cs typeface="+mn-cs"/>
              </a:rPr>
              <a:t>://SignaLink.org</a:t>
            </a:r>
            <a:endParaRPr lang="hu-HU" b="1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1268760"/>
            <a:ext cx="4302111" cy="27810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4644008" y="4365104"/>
            <a:ext cx="4320480" cy="1906905"/>
          </a:xfrm>
          <a:prstGeom prst="roundRect">
            <a:avLst/>
          </a:prstGeom>
          <a:ln w="38100">
            <a:solidFill>
              <a:schemeClr val="accent3">
                <a:lumMod val="50000"/>
              </a:schemeClr>
            </a:solidFill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hu-HU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Compared</a:t>
            </a:r>
            <a:r>
              <a:rPr kumimoji="0" lang="hu-H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 </a:t>
            </a:r>
            <a:r>
              <a:rPr kumimoji="0" lang="hu-HU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to</a:t>
            </a:r>
            <a:r>
              <a:rPr kumimoji="0" lang="hu-H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 3 </a:t>
            </a:r>
            <a:r>
              <a:rPr kumimoji="0" lang="hu-HU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pathway</a:t>
            </a:r>
            <a:r>
              <a:rPr kumimoji="0" lang="hu-H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 </a:t>
            </a:r>
            <a:r>
              <a:rPr kumimoji="0" lang="hu-HU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databases</a:t>
            </a:r>
            <a:endParaRPr kumimoji="0" lang="hu-HU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hu-HU" sz="1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SignaLink</a:t>
            </a:r>
            <a:r>
              <a:rPr kumimoji="0" lang="hu-HU" sz="1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hu-HU" sz="16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contains</a:t>
            </a:r>
            <a:r>
              <a:rPr kumimoji="0" lang="hu-HU" sz="1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hu-HU" sz="16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the</a:t>
            </a:r>
            <a:r>
              <a:rPr kumimoji="0" lang="hu-HU" sz="1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hu-HU" sz="16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highest</a:t>
            </a:r>
            <a:r>
              <a:rPr kumimoji="0" lang="hu-HU" sz="1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hu-HU" sz="16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number</a:t>
            </a:r>
            <a:r>
              <a:rPr kumimoji="0" lang="hu-HU" sz="1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 of </a:t>
            </a:r>
            <a:r>
              <a:rPr kumimoji="0" lang="hu-HU" sz="16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proteins</a:t>
            </a:r>
            <a:r>
              <a:rPr kumimoji="0" lang="hu-HU" sz="1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, </a:t>
            </a:r>
            <a:r>
              <a:rPr kumimoji="0" lang="hu-HU" sz="16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interactions</a:t>
            </a:r>
            <a:r>
              <a:rPr kumimoji="0" lang="hu-HU" sz="1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, </a:t>
            </a:r>
            <a:r>
              <a:rPr kumimoji="0" lang="hu-HU" sz="16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cross-talks</a:t>
            </a:r>
            <a:r>
              <a:rPr kumimoji="0" lang="hu-HU" sz="16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 and </a:t>
            </a:r>
            <a:r>
              <a:rPr kumimoji="0" lang="hu-HU" sz="160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literature</a:t>
            </a:r>
            <a:r>
              <a:rPr kumimoji="0" lang="hu-HU" sz="16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hu-HU" sz="160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sources</a:t>
            </a:r>
            <a:r>
              <a:rPr kumimoji="0" lang="hu-HU" sz="16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 (</a:t>
            </a:r>
            <a:r>
              <a:rPr kumimoji="0" lang="hu-HU" sz="160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between</a:t>
            </a:r>
            <a:r>
              <a:rPr kumimoji="0" lang="hu-HU" sz="16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hu-HU" sz="160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the</a:t>
            </a:r>
            <a:r>
              <a:rPr kumimoji="0" lang="hu-HU" sz="16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hu-HU" sz="160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examined</a:t>
            </a:r>
            <a:r>
              <a:rPr kumimoji="0" lang="hu-HU" sz="16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hu-HU" sz="160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pathways</a:t>
            </a:r>
            <a:r>
              <a:rPr lang="hu-HU" sz="1600" dirty="0" smtClean="0">
                <a:solidFill>
                  <a:schemeClr val="tx1"/>
                </a:solidFill>
                <a:ea typeface="Times New Roman" pitchFamily="18" charset="0"/>
                <a:cs typeface="Arial" pitchFamily="34" charset="0"/>
              </a:rPr>
              <a:t>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hu-HU" sz="16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Allows</a:t>
            </a:r>
            <a:r>
              <a:rPr kumimoji="0" lang="hu-HU" sz="16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hu-HU" sz="160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the</a:t>
            </a:r>
            <a:r>
              <a:rPr kumimoji="0" lang="hu-HU" sz="16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hu-HU" sz="160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system-level</a:t>
            </a:r>
            <a:r>
              <a:rPr kumimoji="0" lang="hu-HU" sz="16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hu-HU" sz="160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examination</a:t>
            </a:r>
            <a:r>
              <a:rPr kumimoji="0" lang="hu-HU" sz="16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 </a:t>
            </a:r>
            <a:br>
              <a:rPr kumimoji="0" lang="hu-HU" sz="16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</a:br>
            <a:r>
              <a:rPr kumimoji="0" lang="hu-HU" sz="16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of </a:t>
            </a:r>
            <a:r>
              <a:rPr kumimoji="0" lang="hu-HU" sz="160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the</a:t>
            </a:r>
            <a:r>
              <a:rPr kumimoji="0" lang="hu-HU" sz="16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hu-HU" sz="160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signalling</a:t>
            </a:r>
            <a:r>
              <a:rPr kumimoji="0" lang="hu-HU" sz="16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hu-HU" sz="160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network</a:t>
            </a:r>
            <a:endParaRPr kumimoji="0" lang="hu-HU" sz="16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Times New Roman" pitchFamily="18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l="11513" r="12298" b="10000"/>
          <a:stretch>
            <a:fillRect/>
          </a:stretch>
        </p:blipFill>
        <p:spPr bwMode="auto">
          <a:xfrm>
            <a:off x="-108520" y="0"/>
            <a:ext cx="928903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 l="62523" t="36824" r="17086" b="50125"/>
          <a:stretch>
            <a:fillRect/>
          </a:stretch>
        </p:blipFill>
        <p:spPr bwMode="auto">
          <a:xfrm>
            <a:off x="6012160" y="3861048"/>
            <a:ext cx="2592288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7213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l="11513" r="12298" b="10000"/>
          <a:stretch>
            <a:fillRect/>
          </a:stretch>
        </p:blipFill>
        <p:spPr bwMode="auto">
          <a:xfrm>
            <a:off x="-108520" y="0"/>
            <a:ext cx="928903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8007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12132" r="12868" b="10000"/>
          <a:stretch>
            <a:fillRect/>
          </a:stretch>
        </p:blipFill>
        <p:spPr bwMode="auto">
          <a:xfrm>
            <a:off x="0" y="-44624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zövegdoboz 3"/>
          <p:cNvSpPr txBox="1"/>
          <p:nvPr/>
        </p:nvSpPr>
        <p:spPr>
          <a:xfrm>
            <a:off x="-108520" y="6423719"/>
            <a:ext cx="9289032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 smtClean="0">
                <a:solidFill>
                  <a:schemeClr val="bg1"/>
                </a:solidFill>
              </a:rPr>
              <a:t>http://SignaLink.org</a:t>
            </a:r>
            <a:endParaRPr lang="hu-HU" sz="2400" b="1" dirty="0">
              <a:solidFill>
                <a:schemeClr val="bg1"/>
              </a:solidFill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5580112" y="1548542"/>
            <a:ext cx="3240360" cy="1354217"/>
          </a:xfrm>
          <a:prstGeom prst="rect">
            <a:avLst/>
          </a:prstGeom>
          <a:solidFill>
            <a:srgbClr val="B4005A"/>
          </a:solidFill>
          <a:effectLst>
            <a:glow rad="228600">
              <a:schemeClr val="accent3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hu-HU" sz="2200" b="1" dirty="0" smtClean="0"/>
              <a:t>SignaLink 3 – </a:t>
            </a:r>
            <a:r>
              <a:rPr lang="hu-HU" sz="2200" b="1" dirty="0" err="1" smtClean="0"/>
              <a:t>coming</a:t>
            </a:r>
            <a:r>
              <a:rPr lang="hu-HU" sz="2200" b="1" dirty="0" smtClean="0"/>
              <a:t> </a:t>
            </a:r>
            <a:r>
              <a:rPr lang="hu-HU" sz="2200" b="1" dirty="0" err="1" smtClean="0"/>
              <a:t>soon</a:t>
            </a:r>
            <a:endParaRPr lang="hu-HU" sz="22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 err="1" smtClean="0"/>
              <a:t>Zebrafish</a:t>
            </a:r>
            <a:endParaRPr lang="hu-HU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 smtClean="0"/>
              <a:t>Extended coverage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 smtClean="0"/>
              <a:t>More signs for PPIs</a:t>
            </a:r>
            <a:endParaRPr lang="hu-HU" sz="2000" dirty="0"/>
          </a:p>
        </p:txBody>
      </p:sp>
      <p:sp>
        <p:nvSpPr>
          <p:cNvPr id="7" name="Szövegdoboz 6"/>
          <p:cNvSpPr txBox="1"/>
          <p:nvPr/>
        </p:nvSpPr>
        <p:spPr>
          <a:xfrm>
            <a:off x="2267744" y="5661248"/>
            <a:ext cx="3312368" cy="646331"/>
          </a:xfrm>
          <a:prstGeom prst="rect">
            <a:avLst/>
          </a:prstGeom>
          <a:solidFill>
            <a:srgbClr val="B4005A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hu-HU" dirty="0" err="1" smtClean="0"/>
              <a:t>Linkouts</a:t>
            </a:r>
            <a:r>
              <a:rPr lang="hu-HU" dirty="0" smtClean="0"/>
              <a:t> </a:t>
            </a:r>
            <a:r>
              <a:rPr lang="hu-HU" dirty="0" err="1" smtClean="0"/>
              <a:t>from</a:t>
            </a:r>
            <a:r>
              <a:rPr lang="hu-HU" dirty="0" smtClean="0"/>
              <a:t> </a:t>
            </a:r>
            <a:r>
              <a:rPr lang="hu-HU" dirty="0" err="1" smtClean="0"/>
              <a:t>UniProt</a:t>
            </a:r>
            <a:r>
              <a:rPr lang="hu-HU" dirty="0" smtClean="0"/>
              <a:t>, </a:t>
            </a:r>
            <a:r>
              <a:rPr lang="hu-HU" dirty="0" err="1" smtClean="0"/>
              <a:t>Wormbase</a:t>
            </a:r>
            <a:r>
              <a:rPr lang="hu-HU" dirty="0" smtClean="0"/>
              <a:t>, </a:t>
            </a:r>
            <a:r>
              <a:rPr lang="hu-HU" dirty="0" err="1" smtClean="0"/>
              <a:t>Flybase</a:t>
            </a:r>
            <a:endParaRPr lang="hu-HU" b="1" dirty="0"/>
          </a:p>
        </p:txBody>
      </p:sp>
    </p:spTree>
    <p:extLst>
      <p:ext uri="{BB962C8B-B14F-4D97-AF65-F5344CB8AC3E}">
        <p14:creationId xmlns:p14="http://schemas.microsoft.com/office/powerpoint/2010/main" val="101692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0" y="4509120"/>
            <a:ext cx="9144000" cy="1296145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en-US" sz="3600" b="1" dirty="0" smtClean="0">
                <a:solidFill>
                  <a:schemeClr val="bg1"/>
                </a:solidFill>
              </a:rPr>
              <a:t>P</a:t>
            </a:r>
            <a:r>
              <a:rPr lang="hu-HU" sz="3600" b="1" dirty="0" err="1" smtClean="0">
                <a:solidFill>
                  <a:schemeClr val="bg1"/>
                </a:solidFill>
              </a:rPr>
              <a:t>rotein</a:t>
            </a:r>
            <a:r>
              <a:rPr lang="hu-HU" sz="3600" b="1" dirty="0" smtClean="0">
                <a:solidFill>
                  <a:schemeClr val="bg1"/>
                </a:solidFill>
              </a:rPr>
              <a:t>-protein </a:t>
            </a:r>
            <a:r>
              <a:rPr lang="hu-HU" sz="3600" b="1" dirty="0" err="1" smtClean="0">
                <a:solidFill>
                  <a:schemeClr val="bg1"/>
                </a:solidFill>
              </a:rPr>
              <a:t>interactions</a:t>
            </a:r>
            <a:endParaRPr lang="hu-HU" sz="3600" b="1" dirty="0" smtClean="0">
              <a:solidFill>
                <a:schemeClr val="bg1"/>
              </a:solidFill>
            </a:endParaRPr>
          </a:p>
          <a:p>
            <a:pPr algn="ctr">
              <a:buNone/>
            </a:pPr>
            <a:r>
              <a:rPr lang="en-US" sz="3600" b="1">
                <a:solidFill>
                  <a:schemeClr val="bg1"/>
                </a:solidFill>
              </a:rPr>
              <a:t>i</a:t>
            </a:r>
            <a:r>
              <a:rPr lang="hu-HU" sz="3600" b="1" smtClean="0">
                <a:solidFill>
                  <a:schemeClr val="bg1"/>
                </a:solidFill>
              </a:rPr>
              <a:t>n infection</a:t>
            </a:r>
            <a:endParaRPr lang="hu-HU" sz="3600" b="1" dirty="0">
              <a:solidFill>
                <a:schemeClr val="bg1"/>
              </a:solidFill>
            </a:endParaRPr>
          </a:p>
        </p:txBody>
      </p:sp>
      <p:sp>
        <p:nvSpPr>
          <p:cNvPr id="4" name="Text Box 42"/>
          <p:cNvSpPr txBox="1">
            <a:spLocks noChangeArrowheads="1"/>
          </p:cNvSpPr>
          <p:nvPr/>
        </p:nvSpPr>
        <p:spPr bwMode="auto">
          <a:xfrm>
            <a:off x="0" y="1988840"/>
            <a:ext cx="9144000" cy="64633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sz="3600" dirty="0" smtClean="0">
                <a:solidFill>
                  <a:schemeClr val="bg1"/>
                </a:solidFill>
                <a:latin typeface="Constantia" pitchFamily="18" charset="0"/>
              </a:rPr>
              <a:t>Network medicine</a:t>
            </a:r>
            <a:endParaRPr lang="hu-HU" sz="3600" dirty="0">
              <a:solidFill>
                <a:schemeClr val="bg1"/>
              </a:solidFill>
              <a:latin typeface="Constant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64510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7503" y="4061078"/>
            <a:ext cx="9249522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/>
              <a:buChar char="•"/>
            </a:pPr>
            <a:r>
              <a:rPr lang="hu-HU" sz="2400" dirty="0">
                <a:solidFill>
                  <a:prstClr val="black"/>
                </a:solidFill>
              </a:rPr>
              <a:t>N</a:t>
            </a:r>
            <a:r>
              <a:rPr lang="en-US" sz="2400" dirty="0" err="1">
                <a:solidFill>
                  <a:prstClr val="black"/>
                </a:solidFill>
              </a:rPr>
              <a:t>eurodegenerative</a:t>
            </a:r>
            <a:r>
              <a:rPr lang="hu-HU" sz="2400" dirty="0">
                <a:solidFill>
                  <a:prstClr val="black"/>
                </a:solidFill>
              </a:rPr>
              <a:t> </a:t>
            </a:r>
            <a:r>
              <a:rPr lang="en-US" sz="2400" dirty="0">
                <a:solidFill>
                  <a:prstClr val="black"/>
                </a:solidFill>
              </a:rPr>
              <a:t>diseases, </a:t>
            </a:r>
            <a:r>
              <a:rPr lang="hu-HU" sz="2400" dirty="0">
                <a:solidFill>
                  <a:prstClr val="black"/>
                </a:solidFill>
              </a:rPr>
              <a:t>diabetes, </a:t>
            </a:r>
            <a:r>
              <a:rPr lang="en-US" sz="2400" dirty="0">
                <a:solidFill>
                  <a:prstClr val="black"/>
                </a:solidFill>
              </a:rPr>
              <a:t>cancer, IBD (</a:t>
            </a:r>
            <a:r>
              <a:rPr lang="en-US" sz="2400" dirty="0" err="1">
                <a:solidFill>
                  <a:prstClr val="black"/>
                </a:solidFill>
              </a:rPr>
              <a:t>Crohn’s</a:t>
            </a:r>
            <a:r>
              <a:rPr lang="en-US" sz="2400" dirty="0">
                <a:solidFill>
                  <a:prstClr val="black"/>
                </a:solidFill>
              </a:rPr>
              <a:t> disease)</a:t>
            </a:r>
          </a:p>
          <a:p>
            <a:pPr marL="342900" lvl="0" indent="-342900">
              <a:spcBef>
                <a:spcPct val="20000"/>
              </a:spcBef>
              <a:buFont typeface="Arial"/>
              <a:buChar char="•"/>
            </a:pPr>
            <a:r>
              <a:rPr lang="hu-HU" sz="2400" dirty="0">
                <a:solidFill>
                  <a:prstClr val="black"/>
                </a:solidFill>
              </a:rPr>
              <a:t>Several intracellular bacteria can </a:t>
            </a:r>
            <a:br>
              <a:rPr lang="hu-HU" sz="2400" dirty="0">
                <a:solidFill>
                  <a:prstClr val="black"/>
                </a:solidFill>
              </a:rPr>
            </a:br>
            <a:r>
              <a:rPr lang="hu-HU" sz="2400" dirty="0">
                <a:solidFill>
                  <a:prstClr val="black"/>
                </a:solidFill>
              </a:rPr>
              <a:t>stimulate and/or inhibit autophagy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–"/>
            </a:pPr>
            <a:r>
              <a:rPr lang="hu-HU" sz="2000" i="1" dirty="0">
                <a:solidFill>
                  <a:prstClr val="black"/>
                </a:solidFill>
              </a:rPr>
              <a:t>Helicobacter pylori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–"/>
            </a:pPr>
            <a:r>
              <a:rPr lang="hu-HU" sz="2000" i="1" dirty="0">
                <a:solidFill>
                  <a:prstClr val="black"/>
                </a:solidFill>
              </a:rPr>
              <a:t>Salmonella enterica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–"/>
            </a:pPr>
            <a:r>
              <a:rPr lang="hu-HU" sz="2000" i="1" dirty="0">
                <a:solidFill>
                  <a:prstClr val="black"/>
                </a:solidFill>
              </a:rPr>
              <a:t>Listeria monocytogenes 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–"/>
            </a:pPr>
            <a:r>
              <a:rPr lang="hu-HU" sz="2000" i="1" dirty="0">
                <a:solidFill>
                  <a:prstClr val="black"/>
                </a:solidFill>
              </a:rPr>
              <a:t>Shigella flexneri 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9929" y="66681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sz="2800" b="1" dirty="0" smtClean="0">
                <a:solidFill>
                  <a:schemeClr val="bg1"/>
                </a:solidFill>
              </a:rPr>
              <a:t>Autophagy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artalom helye 3"/>
          <p:cNvSpPr>
            <a:spLocks noGrp="1"/>
          </p:cNvSpPr>
          <p:nvPr>
            <p:ph sz="half" idx="1"/>
          </p:nvPr>
        </p:nvSpPr>
        <p:spPr>
          <a:xfrm>
            <a:off x="107503" y="965566"/>
            <a:ext cx="9046597" cy="5892434"/>
          </a:xfrm>
        </p:spPr>
        <p:txBody>
          <a:bodyPr>
            <a:normAutofit/>
          </a:bodyPr>
          <a:lstStyle/>
          <a:p>
            <a:r>
              <a:rPr lang="hu-HU" sz="2400" dirty="0" err="1" smtClean="0"/>
              <a:t>Stress</a:t>
            </a:r>
            <a:r>
              <a:rPr lang="hu-HU" sz="2400" dirty="0" smtClean="0"/>
              <a:t> </a:t>
            </a:r>
            <a:r>
              <a:rPr lang="hu-HU" sz="2400" dirty="0" err="1" smtClean="0"/>
              <a:t>response</a:t>
            </a:r>
            <a:r>
              <a:rPr lang="hu-HU" sz="2400" dirty="0" smtClean="0"/>
              <a:t> </a:t>
            </a:r>
            <a:r>
              <a:rPr lang="hu-HU" sz="2400" dirty="0" err="1" smtClean="0"/>
              <a:t>mechanism</a:t>
            </a:r>
            <a:r>
              <a:rPr lang="hu-HU" sz="2400" dirty="0" smtClean="0"/>
              <a:t> </a:t>
            </a:r>
          </a:p>
          <a:p>
            <a:pPr lvl="1">
              <a:lnSpc>
                <a:spcPct val="90000"/>
              </a:lnSpc>
            </a:pPr>
            <a:r>
              <a:rPr lang="en-GB" sz="2000" dirty="0" smtClean="0"/>
              <a:t>starvation</a:t>
            </a:r>
            <a:endParaRPr lang="hu-HU" sz="2000" dirty="0" smtClean="0"/>
          </a:p>
          <a:p>
            <a:pPr lvl="1">
              <a:lnSpc>
                <a:spcPct val="90000"/>
              </a:lnSpc>
            </a:pPr>
            <a:r>
              <a:rPr lang="en-US" sz="2000" dirty="0" smtClean="0"/>
              <a:t>hypoxia</a:t>
            </a:r>
            <a:endParaRPr lang="hu-HU" sz="2000" dirty="0" smtClean="0"/>
          </a:p>
          <a:p>
            <a:pPr lvl="1">
              <a:lnSpc>
                <a:spcPct val="90000"/>
              </a:lnSpc>
            </a:pPr>
            <a:r>
              <a:rPr lang="en-US" sz="2000" dirty="0" smtClean="0"/>
              <a:t>protein </a:t>
            </a:r>
            <a:r>
              <a:rPr lang="en-US" sz="2000" dirty="0" err="1" smtClean="0"/>
              <a:t>misfolding</a:t>
            </a:r>
            <a:endParaRPr lang="hu-HU" sz="2000" dirty="0" smtClean="0"/>
          </a:p>
          <a:p>
            <a:pPr lvl="1">
              <a:lnSpc>
                <a:spcPct val="90000"/>
              </a:lnSpc>
            </a:pPr>
            <a:r>
              <a:rPr lang="hu-HU" sz="2000" dirty="0" smtClean="0"/>
              <a:t>damaged mitochondria</a:t>
            </a:r>
          </a:p>
          <a:p>
            <a:r>
              <a:rPr lang="hu-HU" sz="2400" dirty="0" smtClean="0"/>
              <a:t>T</a:t>
            </a:r>
            <a:r>
              <a:rPr lang="en-US" sz="2400" dirty="0" err="1" smtClean="0"/>
              <a:t>arget</a:t>
            </a:r>
            <a:r>
              <a:rPr lang="en-US" sz="2400" dirty="0" smtClean="0"/>
              <a:t> microbes to </a:t>
            </a:r>
            <a:r>
              <a:rPr lang="en-US" sz="2400" dirty="0" err="1" smtClean="0"/>
              <a:t>lysosomal</a:t>
            </a:r>
            <a:r>
              <a:rPr lang="en-US" sz="2400" dirty="0" smtClean="0"/>
              <a:t> degradation</a:t>
            </a:r>
            <a:endParaRPr lang="hu-HU" sz="2400" dirty="0" smtClean="0"/>
          </a:p>
          <a:p>
            <a:r>
              <a:rPr lang="hu-HU" sz="2400" dirty="0" err="1" smtClean="0"/>
              <a:t>Also</a:t>
            </a:r>
            <a:r>
              <a:rPr lang="hu-HU" sz="2400" dirty="0" smtClean="0"/>
              <a:t> </a:t>
            </a:r>
            <a:r>
              <a:rPr lang="en-US" sz="2400" dirty="0" smtClean="0"/>
              <a:t>involved </a:t>
            </a:r>
            <a:r>
              <a:rPr lang="en-US" sz="2400" dirty="0"/>
              <a:t>in </a:t>
            </a:r>
            <a:r>
              <a:rPr lang="en-US" sz="2400" dirty="0" smtClean="0"/>
              <a:t>intestinal homeostasis, normal </a:t>
            </a:r>
            <a:r>
              <a:rPr lang="en-US" sz="2400" dirty="0"/>
              <a:t>development, </a:t>
            </a:r>
            <a:r>
              <a:rPr lang="hu-HU" sz="2400" dirty="0" smtClean="0"/>
              <a:t>inflammation, </a:t>
            </a:r>
            <a:r>
              <a:rPr lang="hu-HU" sz="2400" dirty="0"/>
              <a:t>i</a:t>
            </a:r>
            <a:r>
              <a:rPr lang="en-US" sz="2400" dirty="0" err="1" smtClean="0"/>
              <a:t>mmun</a:t>
            </a:r>
            <a:r>
              <a:rPr lang="hu-HU" sz="2400" dirty="0" smtClean="0"/>
              <a:t>e recognition, regeneration, and </a:t>
            </a:r>
            <a:r>
              <a:rPr lang="en-US" sz="2400" dirty="0" smtClean="0"/>
              <a:t>ageing</a:t>
            </a:r>
            <a:endParaRPr lang="hu-HU" sz="2400" dirty="0" smtClean="0"/>
          </a:p>
        </p:txBody>
      </p:sp>
      <p:pic>
        <p:nvPicPr>
          <p:cNvPr id="13318" name="Picture 6" descr="http://www.wormbook.org/chapters/www_autophagy/autophagyfig1leg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" r="5417" b="11258"/>
          <a:stretch/>
        </p:blipFill>
        <p:spPr bwMode="auto">
          <a:xfrm>
            <a:off x="4243314" y="882960"/>
            <a:ext cx="4793185" cy="1927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ars.els-cdn.com/content/image/1-s2.0-S1931312811001326-fx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314" y="4549769"/>
            <a:ext cx="2830637" cy="217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42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129929" y="66681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hu-HU" sz="2800" b="1" dirty="0" smtClean="0">
                <a:solidFill>
                  <a:prstClr val="white"/>
                </a:solidFill>
                <a:cs typeface="Gill Sans" charset="0"/>
              </a:rPr>
              <a:t>Autophagy regulation by </a:t>
            </a:r>
            <a:r>
              <a:rPr lang="hu-HU" sz="2800" b="1" i="1" dirty="0" smtClean="0">
                <a:solidFill>
                  <a:prstClr val="white"/>
                </a:solidFill>
                <a:cs typeface="Gill Sans" charset="0"/>
              </a:rPr>
              <a:t>Salmonella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45" r="7542" b="8060"/>
          <a:stretch/>
        </p:blipFill>
        <p:spPr bwMode="auto">
          <a:xfrm rot="16200000">
            <a:off x="1582723" y="2359759"/>
            <a:ext cx="1229355" cy="381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Szövegdoboz 136"/>
          <p:cNvSpPr txBox="1"/>
          <p:nvPr/>
        </p:nvSpPr>
        <p:spPr>
          <a:xfrm>
            <a:off x="459522" y="2538319"/>
            <a:ext cx="1885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 err="1" smtClean="0">
                <a:solidFill>
                  <a:schemeClr val="tx2"/>
                </a:solidFill>
              </a:rPr>
              <a:t>Autophagy</a:t>
            </a:r>
            <a:endParaRPr lang="hu-HU" sz="2000" b="1" dirty="0">
              <a:solidFill>
                <a:schemeClr val="tx2"/>
              </a:solidFill>
            </a:endParaRPr>
          </a:p>
        </p:txBody>
      </p:sp>
      <p:sp>
        <p:nvSpPr>
          <p:cNvPr id="70" name="Szövegdoboz 136"/>
          <p:cNvSpPr txBox="1"/>
          <p:nvPr/>
        </p:nvSpPr>
        <p:spPr>
          <a:xfrm>
            <a:off x="2437971" y="2546971"/>
            <a:ext cx="1885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i="1" dirty="0" smtClean="0">
                <a:solidFill>
                  <a:schemeClr val="tx2"/>
                </a:solidFill>
              </a:rPr>
              <a:t>Salmonella</a:t>
            </a:r>
            <a:endParaRPr lang="hu-HU" sz="2000" b="1" i="1" dirty="0">
              <a:solidFill>
                <a:schemeClr val="tx2"/>
              </a:solidFill>
            </a:endParaRPr>
          </a:p>
        </p:txBody>
      </p:sp>
      <p:sp>
        <p:nvSpPr>
          <p:cNvPr id="72" name="Szövegdoboz 96"/>
          <p:cNvSpPr txBox="1"/>
          <p:nvPr/>
        </p:nvSpPr>
        <p:spPr>
          <a:xfrm>
            <a:off x="408008" y="4832329"/>
            <a:ext cx="3689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smtClean="0">
                <a:solidFill>
                  <a:srgbClr val="000080"/>
                </a:solidFill>
              </a:rPr>
              <a:t>Cellular network of an intestinal cell</a:t>
            </a:r>
            <a:endParaRPr lang="hu-HU" dirty="0">
              <a:solidFill>
                <a:srgbClr val="000080"/>
              </a:solidFill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689094" y="3020307"/>
            <a:ext cx="2736304" cy="1714729"/>
            <a:chOff x="554579" y="2671078"/>
            <a:chExt cx="2736304" cy="1714729"/>
          </a:xfrm>
        </p:grpSpPr>
        <p:grpSp>
          <p:nvGrpSpPr>
            <p:cNvPr id="13" name="Csoportba foglalás 92"/>
            <p:cNvGrpSpPr/>
            <p:nvPr/>
          </p:nvGrpSpPr>
          <p:grpSpPr>
            <a:xfrm>
              <a:off x="554579" y="2671078"/>
              <a:ext cx="2736304" cy="1714729"/>
              <a:chOff x="611560" y="1556792"/>
              <a:chExt cx="2736304" cy="1714729"/>
            </a:xfrm>
          </p:grpSpPr>
          <p:cxnSp>
            <p:nvCxnSpPr>
              <p:cNvPr id="14" name="Egyenes összekötő 93"/>
              <p:cNvCxnSpPr/>
              <p:nvPr/>
            </p:nvCxnSpPr>
            <p:spPr>
              <a:xfrm>
                <a:off x="667058" y="1688082"/>
                <a:ext cx="0" cy="107510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Egyenes összekötő 94"/>
              <p:cNvCxnSpPr/>
              <p:nvPr/>
            </p:nvCxnSpPr>
            <p:spPr>
              <a:xfrm>
                <a:off x="691952" y="1891615"/>
                <a:ext cx="0" cy="107510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Egyenes összekötő 95"/>
              <p:cNvCxnSpPr/>
              <p:nvPr/>
            </p:nvCxnSpPr>
            <p:spPr>
              <a:xfrm>
                <a:off x="844352" y="2044015"/>
                <a:ext cx="0" cy="107510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Egyenes összekötő 96"/>
              <p:cNvCxnSpPr/>
              <p:nvPr/>
            </p:nvCxnSpPr>
            <p:spPr>
              <a:xfrm flipH="1">
                <a:off x="930511" y="1626214"/>
                <a:ext cx="459508" cy="89322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Egyenes összekötő 97"/>
              <p:cNvCxnSpPr/>
              <p:nvPr/>
            </p:nvCxnSpPr>
            <p:spPr>
              <a:xfrm>
                <a:off x="691952" y="1778445"/>
                <a:ext cx="695554" cy="134067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Egyenes összekötő 98"/>
              <p:cNvCxnSpPr/>
              <p:nvPr/>
            </p:nvCxnSpPr>
            <p:spPr>
              <a:xfrm flipH="1">
                <a:off x="1606352" y="1739215"/>
                <a:ext cx="12512" cy="153230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Egyenes összekötő 99"/>
              <p:cNvCxnSpPr/>
              <p:nvPr/>
            </p:nvCxnSpPr>
            <p:spPr>
              <a:xfrm>
                <a:off x="1758752" y="1739215"/>
                <a:ext cx="436984" cy="122566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gyenes összekötő 100"/>
              <p:cNvCxnSpPr/>
              <p:nvPr/>
            </p:nvCxnSpPr>
            <p:spPr>
              <a:xfrm>
                <a:off x="1373605" y="1601867"/>
                <a:ext cx="0" cy="107510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Egyenes összekötő 101"/>
              <p:cNvCxnSpPr/>
              <p:nvPr/>
            </p:nvCxnSpPr>
            <p:spPr>
              <a:xfrm>
                <a:off x="1526005" y="1754267"/>
                <a:ext cx="0" cy="107510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gyenes összekötő 102"/>
              <p:cNvCxnSpPr/>
              <p:nvPr/>
            </p:nvCxnSpPr>
            <p:spPr>
              <a:xfrm>
                <a:off x="1606352" y="1561805"/>
                <a:ext cx="0" cy="107510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Egyenes összekötő 103"/>
              <p:cNvCxnSpPr/>
              <p:nvPr/>
            </p:nvCxnSpPr>
            <p:spPr>
              <a:xfrm>
                <a:off x="1758752" y="1601867"/>
                <a:ext cx="0" cy="107510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gyenes összekötő 104"/>
              <p:cNvCxnSpPr/>
              <p:nvPr/>
            </p:nvCxnSpPr>
            <p:spPr>
              <a:xfrm>
                <a:off x="1911152" y="1754267"/>
                <a:ext cx="0" cy="107510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Egyenes összekötő 105"/>
              <p:cNvCxnSpPr/>
              <p:nvPr/>
            </p:nvCxnSpPr>
            <p:spPr>
              <a:xfrm>
                <a:off x="923337" y="1821110"/>
                <a:ext cx="1073973" cy="698333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gyenes összekötő 106"/>
              <p:cNvCxnSpPr/>
              <p:nvPr/>
            </p:nvCxnSpPr>
            <p:spPr>
              <a:xfrm>
                <a:off x="611560" y="1734202"/>
                <a:ext cx="0" cy="107510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Egyenes összekötő 107"/>
              <p:cNvCxnSpPr/>
              <p:nvPr/>
            </p:nvCxnSpPr>
            <p:spPr>
              <a:xfrm>
                <a:off x="763960" y="1886602"/>
                <a:ext cx="0" cy="107510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Egyenes összekötő 108"/>
              <p:cNvCxnSpPr/>
              <p:nvPr/>
            </p:nvCxnSpPr>
            <p:spPr>
              <a:xfrm>
                <a:off x="916360" y="2039002"/>
                <a:ext cx="0" cy="107510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Egyenes összekötő 109"/>
              <p:cNvCxnSpPr/>
              <p:nvPr/>
            </p:nvCxnSpPr>
            <p:spPr>
              <a:xfrm flipH="1">
                <a:off x="2371892" y="1854592"/>
                <a:ext cx="568749" cy="974782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Egyenes összekötő 110"/>
              <p:cNvCxnSpPr/>
              <p:nvPr/>
            </p:nvCxnSpPr>
            <p:spPr>
              <a:xfrm>
                <a:off x="763960" y="1773432"/>
                <a:ext cx="695554" cy="134067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Egyenes összekötő 111"/>
              <p:cNvCxnSpPr/>
              <p:nvPr/>
            </p:nvCxnSpPr>
            <p:spPr>
              <a:xfrm flipH="1">
                <a:off x="1678360" y="1734202"/>
                <a:ext cx="12512" cy="153230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Egyenes összekötő 112"/>
              <p:cNvCxnSpPr/>
              <p:nvPr/>
            </p:nvCxnSpPr>
            <p:spPr>
              <a:xfrm>
                <a:off x="1830760" y="1734202"/>
                <a:ext cx="436984" cy="122566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Egyenes összekötő 113"/>
              <p:cNvCxnSpPr/>
              <p:nvPr/>
            </p:nvCxnSpPr>
            <p:spPr>
              <a:xfrm>
                <a:off x="1445613" y="1596854"/>
                <a:ext cx="0" cy="107510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Egyenes összekötő 114"/>
              <p:cNvCxnSpPr/>
              <p:nvPr/>
            </p:nvCxnSpPr>
            <p:spPr>
              <a:xfrm>
                <a:off x="1598013" y="1749254"/>
                <a:ext cx="0" cy="107510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Egyenes összekötő 115"/>
              <p:cNvCxnSpPr/>
              <p:nvPr/>
            </p:nvCxnSpPr>
            <p:spPr>
              <a:xfrm>
                <a:off x="1678360" y="1556792"/>
                <a:ext cx="0" cy="107510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Egyenes összekötő 116"/>
              <p:cNvCxnSpPr/>
              <p:nvPr/>
            </p:nvCxnSpPr>
            <p:spPr>
              <a:xfrm>
                <a:off x="1830760" y="1596854"/>
                <a:ext cx="0" cy="107510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Egyenes összekötő 117"/>
              <p:cNvCxnSpPr/>
              <p:nvPr/>
            </p:nvCxnSpPr>
            <p:spPr>
              <a:xfrm>
                <a:off x="1983160" y="1749254"/>
                <a:ext cx="0" cy="107510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Egyenes összekötő 118"/>
              <p:cNvCxnSpPr/>
              <p:nvPr/>
            </p:nvCxnSpPr>
            <p:spPr>
              <a:xfrm>
                <a:off x="611560" y="1734202"/>
                <a:ext cx="1524000" cy="124255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Egyenes összekötő 119"/>
              <p:cNvCxnSpPr/>
              <p:nvPr/>
            </p:nvCxnSpPr>
            <p:spPr>
              <a:xfrm>
                <a:off x="2941518" y="1586814"/>
                <a:ext cx="0" cy="107510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Egyenes összekötő 120"/>
              <p:cNvCxnSpPr/>
              <p:nvPr/>
            </p:nvCxnSpPr>
            <p:spPr>
              <a:xfrm>
                <a:off x="3093918" y="1739214"/>
                <a:ext cx="0" cy="107510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Egyenes összekötő 121"/>
              <p:cNvCxnSpPr/>
              <p:nvPr/>
            </p:nvCxnSpPr>
            <p:spPr>
              <a:xfrm>
                <a:off x="3275856" y="1891614"/>
                <a:ext cx="0" cy="107510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Egyenes összekötő 122"/>
              <p:cNvCxnSpPr/>
              <p:nvPr/>
            </p:nvCxnSpPr>
            <p:spPr>
              <a:xfrm>
                <a:off x="3013526" y="1581801"/>
                <a:ext cx="0" cy="107510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Egyenes összekötő 123"/>
              <p:cNvCxnSpPr/>
              <p:nvPr/>
            </p:nvCxnSpPr>
            <p:spPr>
              <a:xfrm>
                <a:off x="3165926" y="1734201"/>
                <a:ext cx="0" cy="107510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Egyenes összekötő 124"/>
              <p:cNvCxnSpPr/>
              <p:nvPr/>
            </p:nvCxnSpPr>
            <p:spPr>
              <a:xfrm>
                <a:off x="3347864" y="1886601"/>
                <a:ext cx="0" cy="107510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/>
            <p:cNvGrpSpPr/>
            <p:nvPr/>
          </p:nvGrpSpPr>
          <p:grpSpPr>
            <a:xfrm rot="5400000">
              <a:off x="2229556" y="1988280"/>
              <a:ext cx="352578" cy="1770074"/>
              <a:chOff x="5698840" y="2735053"/>
              <a:chExt cx="408220" cy="1379907"/>
            </a:xfrm>
          </p:grpSpPr>
          <p:cxnSp>
            <p:nvCxnSpPr>
              <p:cNvPr id="73" name="Egyenes összekötő 122"/>
              <p:cNvCxnSpPr/>
              <p:nvPr/>
            </p:nvCxnSpPr>
            <p:spPr>
              <a:xfrm>
                <a:off x="5772722" y="2735053"/>
                <a:ext cx="0" cy="107510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Egyenes összekötő 123"/>
              <p:cNvCxnSpPr/>
              <p:nvPr/>
            </p:nvCxnSpPr>
            <p:spPr>
              <a:xfrm>
                <a:off x="5925122" y="2887453"/>
                <a:ext cx="0" cy="107510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Egyenes összekötő 124"/>
              <p:cNvCxnSpPr/>
              <p:nvPr/>
            </p:nvCxnSpPr>
            <p:spPr>
              <a:xfrm>
                <a:off x="6107060" y="3039853"/>
                <a:ext cx="0" cy="107510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Egyenes összekötő 122"/>
              <p:cNvCxnSpPr/>
              <p:nvPr/>
            </p:nvCxnSpPr>
            <p:spPr>
              <a:xfrm>
                <a:off x="5698840" y="2735053"/>
                <a:ext cx="0" cy="107510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Egyenes összekötő 123"/>
              <p:cNvCxnSpPr/>
              <p:nvPr/>
            </p:nvCxnSpPr>
            <p:spPr>
              <a:xfrm>
                <a:off x="5851240" y="2887453"/>
                <a:ext cx="0" cy="107510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Egyenes összekötő 124"/>
              <p:cNvCxnSpPr/>
              <p:nvPr/>
            </p:nvCxnSpPr>
            <p:spPr>
              <a:xfrm>
                <a:off x="6033178" y="3039853"/>
                <a:ext cx="0" cy="107510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1" name="Tartalom helye 2"/>
          <p:cNvSpPr>
            <a:spLocks noGrp="1"/>
          </p:cNvSpPr>
          <p:nvPr>
            <p:ph idx="1"/>
          </p:nvPr>
        </p:nvSpPr>
        <p:spPr>
          <a:xfrm>
            <a:off x="4677517" y="908722"/>
            <a:ext cx="4466485" cy="57766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u="sng" dirty="0" smtClean="0"/>
              <a:t>Networks needed</a:t>
            </a:r>
          </a:p>
          <a:p>
            <a:r>
              <a:rPr lang="en-US" sz="2400" dirty="0" smtClean="0"/>
              <a:t>In the host</a:t>
            </a:r>
          </a:p>
          <a:p>
            <a:pPr lvl="1"/>
            <a:r>
              <a:rPr lang="en-US" sz="2000" dirty="0" smtClean="0"/>
              <a:t>Network of host autophagy components and their regulators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In </a:t>
            </a:r>
            <a:r>
              <a:rPr lang="en-US" sz="2400" i="1" dirty="0" smtClean="0"/>
              <a:t>Salmonella</a:t>
            </a:r>
          </a:p>
          <a:p>
            <a:pPr lvl="1"/>
            <a:r>
              <a:rPr lang="en-US" sz="2000" dirty="0" smtClean="0"/>
              <a:t>An integrated network of regulation, protein-protein interactions and metabolism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Host-pathogen interactions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u="sng" dirty="0" smtClean="0"/>
              <a:t>Experimental screening/validation</a:t>
            </a:r>
            <a:endParaRPr lang="en-US" sz="2400" u="sng" dirty="0"/>
          </a:p>
          <a:p>
            <a:endParaRPr lang="en-US" sz="2400" dirty="0" smtClean="0"/>
          </a:p>
        </p:txBody>
      </p:sp>
      <p:grpSp>
        <p:nvGrpSpPr>
          <p:cNvPr id="46" name="Csoportba foglalás 131"/>
          <p:cNvGrpSpPr/>
          <p:nvPr/>
        </p:nvGrpSpPr>
        <p:grpSpPr>
          <a:xfrm>
            <a:off x="577217" y="2926997"/>
            <a:ext cx="1546725" cy="475418"/>
            <a:chOff x="755576" y="1988840"/>
            <a:chExt cx="5991225" cy="3086101"/>
          </a:xfrm>
        </p:grpSpPr>
        <p:pic>
          <p:nvPicPr>
            <p:cNvPr id="47" name="Picture 4" descr="http://rupress.typepad.com/.a/6a01053615ed00970c01348386a324970c-pi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C7EAFE"/>
                </a:clrFrom>
                <a:clrTo>
                  <a:srgbClr val="C7EA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1988840"/>
              <a:ext cx="5991225" cy="3086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14" descr="http://www.naturaldigestivehealing.com/blog/wp-content/uploads/2011/06/probiotics-300x225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735"/>
            <a:stretch/>
          </p:blipFill>
          <p:spPr bwMode="auto">
            <a:xfrm rot="20705780">
              <a:off x="4161994" y="2822723"/>
              <a:ext cx="1548575" cy="1927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5" name="Picture 2" descr="http://blogs.discovermagazine.com/discoblog/files/2008/04/bacteria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024" y="3049052"/>
            <a:ext cx="1169170" cy="354820"/>
          </a:xfrm>
          <a:prstGeom prst="roundRect">
            <a:avLst>
              <a:gd name="adj" fmla="val 50000"/>
            </a:avLst>
          </a:prstGeom>
          <a:noFill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49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81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233291" y="66681"/>
            <a:ext cx="877781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sz="2800" b="1" dirty="0" err="1" smtClean="0">
                <a:solidFill>
                  <a:schemeClr val="bg1"/>
                </a:solidFill>
              </a:rPr>
              <a:t>Autophagy</a:t>
            </a:r>
            <a:r>
              <a:rPr lang="hu-HU" sz="2800" b="1" dirty="0" smtClean="0">
                <a:solidFill>
                  <a:schemeClr val="bg1"/>
                </a:solidFill>
              </a:rPr>
              <a:t> </a:t>
            </a:r>
            <a:r>
              <a:rPr lang="hu-HU" sz="2800" b="1" dirty="0">
                <a:solidFill>
                  <a:schemeClr val="bg1"/>
                </a:solidFill>
              </a:rPr>
              <a:t>Regulatory Network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5496" y="982364"/>
            <a:ext cx="4572000" cy="506916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 </a:t>
            </a:r>
            <a:r>
              <a:rPr lang="en-US" sz="2400" b="1" dirty="0" smtClean="0"/>
              <a:t>manually curated dataset </a:t>
            </a:r>
            <a:r>
              <a:rPr lang="en-US" sz="2400" dirty="0" smtClean="0"/>
              <a:t>of autophagy components and their interactions</a:t>
            </a:r>
          </a:p>
          <a:p>
            <a:r>
              <a:rPr lang="en-US" sz="2400" b="1" dirty="0" smtClean="0"/>
              <a:t>Integrated resource </a:t>
            </a:r>
            <a:r>
              <a:rPr lang="en-US" sz="2400" dirty="0" smtClean="0"/>
              <a:t>with known enzyme regulators of autophagy</a:t>
            </a:r>
          </a:p>
          <a:p>
            <a:r>
              <a:rPr lang="en-US" sz="2400" dirty="0" smtClean="0"/>
              <a:t>Contains </a:t>
            </a:r>
            <a:r>
              <a:rPr lang="en-US" sz="2400" b="1" dirty="0" smtClean="0"/>
              <a:t>transcription factors</a:t>
            </a:r>
            <a:r>
              <a:rPr lang="en-US" sz="2400" dirty="0" smtClean="0"/>
              <a:t> and </a:t>
            </a:r>
            <a:r>
              <a:rPr lang="en-US" sz="2400" b="1" dirty="0" err="1" smtClean="0"/>
              <a:t>miRNA</a:t>
            </a:r>
            <a:r>
              <a:rPr lang="hu-HU" sz="2400" b="1" dirty="0"/>
              <a:t>s</a:t>
            </a:r>
            <a:r>
              <a:rPr lang="en-US" sz="2400" dirty="0" smtClean="0"/>
              <a:t> regulators of autophagy </a:t>
            </a:r>
          </a:p>
          <a:p>
            <a:r>
              <a:rPr lang="en-US" sz="2400" dirty="0" smtClean="0"/>
              <a:t>Can be downloaded in a </a:t>
            </a:r>
            <a:r>
              <a:rPr lang="en-US" sz="2400" b="1" dirty="0" smtClean="0"/>
              <a:t>user-specified content and format</a:t>
            </a:r>
            <a:endParaRPr lang="en-US" sz="2400" dirty="0" smtClean="0"/>
          </a:p>
          <a:p>
            <a:endParaRPr lang="hu-HU" sz="2400" dirty="0"/>
          </a:p>
        </p:txBody>
      </p:sp>
      <p:sp>
        <p:nvSpPr>
          <p:cNvPr id="4" name="Szövegdoboz 3"/>
          <p:cNvSpPr txBox="1"/>
          <p:nvPr/>
        </p:nvSpPr>
        <p:spPr>
          <a:xfrm>
            <a:off x="4607496" y="6204170"/>
            <a:ext cx="446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u="sng" dirty="0" smtClean="0">
                <a:solidFill>
                  <a:srgbClr val="002060"/>
                </a:solidFill>
              </a:rPr>
              <a:t>http://autophagy-regulation.org</a:t>
            </a:r>
            <a:endParaRPr lang="hu-HU" sz="2400" u="sng" dirty="0">
              <a:solidFill>
                <a:srgbClr val="00206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664695" y="606566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2" name="Szövegdoboz 3"/>
          <p:cNvSpPr txBox="1"/>
          <p:nvPr/>
        </p:nvSpPr>
        <p:spPr>
          <a:xfrm>
            <a:off x="143001" y="6265719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 smtClean="0">
                <a:solidFill>
                  <a:srgbClr val="002060"/>
                </a:solidFill>
              </a:rPr>
              <a:t>Turei </a:t>
            </a:r>
            <a:r>
              <a:rPr lang="hu-HU" sz="2000" i="1" dirty="0" smtClean="0">
                <a:solidFill>
                  <a:srgbClr val="002060"/>
                </a:solidFill>
              </a:rPr>
              <a:t>et al. Autophagy</a:t>
            </a:r>
            <a:r>
              <a:rPr lang="hu-HU" sz="2000" dirty="0" smtClean="0">
                <a:solidFill>
                  <a:srgbClr val="002060"/>
                </a:solidFill>
              </a:rPr>
              <a:t> (2015)</a:t>
            </a:r>
            <a:endParaRPr lang="hu-HU" sz="2000" dirty="0">
              <a:solidFill>
                <a:srgbClr val="002060"/>
              </a:solidFill>
            </a:endParaRPr>
          </a:p>
        </p:txBody>
      </p:sp>
      <p:pic>
        <p:nvPicPr>
          <p:cNvPr id="2" name="Picture 1" descr="Turei_et-al_ARN_image_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1020575"/>
            <a:ext cx="4464440" cy="4641292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88" r="39146" b="82976"/>
          <a:stretch/>
        </p:blipFill>
        <p:spPr bwMode="auto">
          <a:xfrm>
            <a:off x="827498" y="5162617"/>
            <a:ext cx="3005159" cy="9184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04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74" y="1810321"/>
            <a:ext cx="5812548" cy="467869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70865" y="66681"/>
            <a:ext cx="877781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sz="2400" b="1" dirty="0">
                <a:solidFill>
                  <a:prstClr val="white"/>
                </a:solidFill>
                <a:cs typeface="Gill Sans" charset="0"/>
              </a:rPr>
              <a:t>Reconstruction of </a:t>
            </a:r>
            <a:r>
              <a:rPr lang="hu-HU" sz="2400" b="1" i="1" dirty="0">
                <a:solidFill>
                  <a:prstClr val="white"/>
                </a:solidFill>
                <a:cs typeface="Gill Sans" charset="0"/>
              </a:rPr>
              <a:t>Salmonella</a:t>
            </a:r>
            <a:r>
              <a:rPr lang="hu-HU" sz="2400" b="1" dirty="0">
                <a:solidFill>
                  <a:prstClr val="white"/>
                </a:solidFill>
                <a:cs typeface="Gill Sans" charset="0"/>
              </a:rPr>
              <a:t> molecular networks</a:t>
            </a: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0865" y="6460754"/>
            <a:ext cx="5415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Figure modified from </a:t>
            </a:r>
            <a:r>
              <a:rPr lang="en-US" dirty="0" err="1" smtClean="0"/>
              <a:t>Gonçalves</a:t>
            </a:r>
            <a:r>
              <a:rPr lang="en-US" dirty="0" smtClean="0"/>
              <a:t> et al, </a:t>
            </a:r>
            <a:r>
              <a:rPr lang="en-US" i="1" dirty="0" err="1" smtClean="0"/>
              <a:t>Mol</a:t>
            </a:r>
            <a:r>
              <a:rPr lang="en-US" i="1" dirty="0" smtClean="0"/>
              <a:t> </a:t>
            </a:r>
            <a:r>
              <a:rPr lang="en-US" i="1" dirty="0" err="1" smtClean="0"/>
              <a:t>Biosyst</a:t>
            </a:r>
            <a:r>
              <a:rPr lang="en-US" i="1" dirty="0" smtClean="0"/>
              <a:t>, </a:t>
            </a:r>
            <a:r>
              <a:rPr lang="en-US" dirty="0" smtClean="0"/>
              <a:t>2013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75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 thruBlk="1"/>
      </p:transition>
    </mc:Choice>
    <mc:Fallback xmlns="">
      <p:transition xmlns:p14="http://schemas.microsoft.com/office/powerpoint/2010/main"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74" y="1810321"/>
            <a:ext cx="5812548" cy="4678690"/>
          </a:xfrm>
          <a:prstGeom prst="rect">
            <a:avLst/>
          </a:prstGeom>
        </p:spPr>
      </p:pic>
      <p:sp>
        <p:nvSpPr>
          <p:cNvPr id="4" name="Szövegdoboz 8"/>
          <p:cNvSpPr txBox="1"/>
          <p:nvPr/>
        </p:nvSpPr>
        <p:spPr>
          <a:xfrm>
            <a:off x="6012161" y="979810"/>
            <a:ext cx="3009579" cy="5601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 smtClean="0">
                <a:solidFill>
                  <a:srgbClr val="002060"/>
                </a:solidFill>
              </a:rPr>
              <a:t>SIGNALLING/PROTEIN-PROTEIN </a:t>
            </a:r>
          </a:p>
          <a:p>
            <a:r>
              <a:rPr lang="hu-HU" sz="2400" b="1" dirty="0" smtClean="0">
                <a:solidFill>
                  <a:srgbClr val="002060"/>
                </a:solidFill>
              </a:rPr>
              <a:t>INTERACTION NETWORK</a:t>
            </a:r>
          </a:p>
          <a:p>
            <a:r>
              <a:rPr lang="hu-HU" sz="2800" b="1" dirty="0" smtClean="0">
                <a:solidFill>
                  <a:srgbClr val="002060"/>
                </a:solidFill>
              </a:rPr>
              <a:t> </a:t>
            </a:r>
            <a:r>
              <a:rPr lang="hu-HU" b="1" u="sng" dirty="0" smtClean="0">
                <a:solidFill>
                  <a:srgbClr val="002060"/>
                </a:solidFill>
              </a:rPr>
              <a:t>Sources</a:t>
            </a:r>
            <a:endParaRPr lang="hu-HU" b="1" dirty="0" smtClean="0">
              <a:solidFill>
                <a:srgbClr val="002060"/>
              </a:solidFill>
            </a:endParaRPr>
          </a:p>
          <a:p>
            <a:r>
              <a:rPr lang="hu-HU" b="1" dirty="0" smtClean="0">
                <a:solidFill>
                  <a:srgbClr val="002060"/>
                </a:solidFill>
              </a:rPr>
              <a:t>- Small-scale data by manual </a:t>
            </a:r>
            <a:r>
              <a:rPr lang="hu-HU" b="1" dirty="0">
                <a:solidFill>
                  <a:srgbClr val="002060"/>
                </a:solidFill>
              </a:rPr>
              <a:t>curation</a:t>
            </a:r>
          </a:p>
          <a:p>
            <a:endParaRPr lang="hu-HU" b="1" dirty="0" smtClean="0">
              <a:solidFill>
                <a:srgbClr val="002060"/>
              </a:solidFill>
            </a:endParaRPr>
          </a:p>
          <a:p>
            <a:r>
              <a:rPr lang="hu-HU" b="1" dirty="0" smtClean="0">
                <a:solidFill>
                  <a:srgbClr val="002060"/>
                </a:solidFill>
              </a:rPr>
              <a:t>- Large-scale data from high-throughput experiments imported from databases (IntAct, BioGrid) </a:t>
            </a:r>
          </a:p>
          <a:p>
            <a:endParaRPr lang="hu-HU" b="1" dirty="0" smtClean="0">
              <a:solidFill>
                <a:srgbClr val="002060"/>
              </a:solidFill>
            </a:endParaRPr>
          </a:p>
          <a:p>
            <a:r>
              <a:rPr lang="hu-HU" b="1" dirty="0" smtClean="0">
                <a:solidFill>
                  <a:srgbClr val="002060"/>
                </a:solidFill>
              </a:rPr>
              <a:t>- Structure based predictions from Interactome3d</a:t>
            </a:r>
          </a:p>
          <a:p>
            <a:endParaRPr lang="hu-HU" b="1" dirty="0">
              <a:solidFill>
                <a:srgbClr val="002060"/>
              </a:solidFill>
            </a:endParaRPr>
          </a:p>
          <a:p>
            <a:r>
              <a:rPr lang="hu-HU" b="1" dirty="0" smtClean="0">
                <a:solidFill>
                  <a:srgbClr val="002060"/>
                </a:solidFill>
              </a:rPr>
              <a:t>- Ortholog-based predictions from </a:t>
            </a:r>
            <a:r>
              <a:rPr lang="hu-HU" b="1" i="1" dirty="0" smtClean="0">
                <a:solidFill>
                  <a:srgbClr val="002060"/>
                </a:solidFill>
              </a:rPr>
              <a:t>E. coli</a:t>
            </a:r>
            <a:endParaRPr lang="hu-HU" b="1" dirty="0" smtClean="0">
              <a:solidFill>
                <a:srgbClr val="00206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0865" y="66681"/>
            <a:ext cx="877781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sz="2400" b="1" dirty="0">
                <a:solidFill>
                  <a:prstClr val="white"/>
                </a:solidFill>
                <a:cs typeface="Gill Sans" charset="0"/>
              </a:rPr>
              <a:t>Reconstruction of </a:t>
            </a:r>
            <a:r>
              <a:rPr lang="hu-HU" sz="2400" b="1" i="1" dirty="0">
                <a:solidFill>
                  <a:prstClr val="white"/>
                </a:solidFill>
                <a:cs typeface="Gill Sans" charset="0"/>
              </a:rPr>
              <a:t>Salmonella</a:t>
            </a:r>
            <a:r>
              <a:rPr lang="hu-HU" sz="2400" b="1" dirty="0">
                <a:solidFill>
                  <a:prstClr val="white"/>
                </a:solidFill>
                <a:cs typeface="Gill Sans" charset="0"/>
              </a:rPr>
              <a:t> molecular networks</a:t>
            </a:r>
            <a:endParaRPr 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10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74" y="1810321"/>
            <a:ext cx="5812548" cy="4678690"/>
          </a:xfrm>
          <a:prstGeom prst="rect">
            <a:avLst/>
          </a:prstGeom>
        </p:spPr>
      </p:pic>
      <p:sp>
        <p:nvSpPr>
          <p:cNvPr id="5" name="Szövegdoboz 11"/>
          <p:cNvSpPr txBox="1"/>
          <p:nvPr/>
        </p:nvSpPr>
        <p:spPr>
          <a:xfrm>
            <a:off x="6029091" y="964237"/>
            <a:ext cx="3085714" cy="5786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 smtClean="0">
                <a:solidFill>
                  <a:srgbClr val="E46C0A"/>
                </a:solidFill>
              </a:rPr>
              <a:t>TRANSCRIPTIONAL</a:t>
            </a:r>
          </a:p>
          <a:p>
            <a:pPr>
              <a:spcAft>
                <a:spcPts val="1200"/>
              </a:spcAft>
            </a:pPr>
            <a:r>
              <a:rPr lang="hu-HU" sz="2400" b="1" dirty="0" smtClean="0">
                <a:solidFill>
                  <a:srgbClr val="E46C0A"/>
                </a:solidFill>
              </a:rPr>
              <a:t>REGULATORY NETWORK</a:t>
            </a:r>
          </a:p>
          <a:p>
            <a:r>
              <a:rPr lang="hu-HU" b="1" u="sng" dirty="0" smtClean="0">
                <a:solidFill>
                  <a:srgbClr val="E46C0A"/>
                </a:solidFill>
              </a:rPr>
              <a:t>Sources</a:t>
            </a:r>
            <a:r>
              <a:rPr lang="hu-HU" b="1" dirty="0" smtClean="0">
                <a:solidFill>
                  <a:srgbClr val="E46C0A"/>
                </a:solidFill>
              </a:rPr>
              <a:t> </a:t>
            </a:r>
          </a:p>
          <a:p>
            <a:r>
              <a:rPr lang="hu-HU" b="1" dirty="0">
                <a:solidFill>
                  <a:srgbClr val="E46C0A"/>
                </a:solidFill>
              </a:rPr>
              <a:t>- Small-scale </a:t>
            </a:r>
            <a:r>
              <a:rPr lang="hu-HU" b="1" dirty="0" smtClean="0">
                <a:solidFill>
                  <a:srgbClr val="E46C0A"/>
                </a:solidFill>
              </a:rPr>
              <a:t>data (</a:t>
            </a:r>
            <a:r>
              <a:rPr lang="hu-HU" b="1" i="1" dirty="0" smtClean="0">
                <a:solidFill>
                  <a:srgbClr val="E46C0A"/>
                </a:solidFill>
              </a:rPr>
              <a:t>e.g.</a:t>
            </a:r>
            <a:r>
              <a:rPr lang="hu-HU" b="1" dirty="0" smtClean="0">
                <a:solidFill>
                  <a:srgbClr val="E46C0A"/>
                </a:solidFill>
              </a:rPr>
              <a:t>, EMSA) </a:t>
            </a:r>
            <a:r>
              <a:rPr lang="hu-HU" b="1" dirty="0">
                <a:solidFill>
                  <a:srgbClr val="E46C0A"/>
                </a:solidFill>
              </a:rPr>
              <a:t>by manual curation</a:t>
            </a:r>
          </a:p>
          <a:p>
            <a:endParaRPr lang="hu-HU" b="1" dirty="0">
              <a:solidFill>
                <a:srgbClr val="E46C0A"/>
              </a:solidFill>
            </a:endParaRPr>
          </a:p>
          <a:p>
            <a:r>
              <a:rPr lang="hu-HU" b="1" dirty="0" smtClean="0">
                <a:solidFill>
                  <a:srgbClr val="E46C0A"/>
                </a:solidFill>
              </a:rPr>
              <a:t>- Large</a:t>
            </a:r>
            <a:r>
              <a:rPr lang="hu-HU" b="1" dirty="0">
                <a:solidFill>
                  <a:srgbClr val="E46C0A"/>
                </a:solidFill>
              </a:rPr>
              <a:t>-scale data </a:t>
            </a:r>
            <a:r>
              <a:rPr lang="hu-HU" b="1" dirty="0" smtClean="0">
                <a:solidFill>
                  <a:srgbClr val="E46C0A"/>
                </a:solidFill>
              </a:rPr>
              <a:t>of binding motif information from </a:t>
            </a:r>
            <a:br>
              <a:rPr lang="hu-HU" b="1" dirty="0" smtClean="0">
                <a:solidFill>
                  <a:srgbClr val="E46C0A"/>
                </a:solidFill>
              </a:rPr>
            </a:br>
            <a:r>
              <a:rPr lang="hu-HU" b="1" dirty="0" smtClean="0">
                <a:solidFill>
                  <a:srgbClr val="E46C0A"/>
                </a:solidFill>
              </a:rPr>
              <a:t>ChiP-seq and ChiP-chip data</a:t>
            </a:r>
          </a:p>
          <a:p>
            <a:endParaRPr lang="hu-HU" b="1" dirty="0" smtClean="0">
              <a:solidFill>
                <a:srgbClr val="E46C0A"/>
              </a:solidFill>
            </a:endParaRPr>
          </a:p>
          <a:p>
            <a:r>
              <a:rPr lang="hu-HU" b="1" dirty="0" smtClean="0">
                <a:solidFill>
                  <a:srgbClr val="E46C0A"/>
                </a:solidFill>
              </a:rPr>
              <a:t>- Genome-wide predictions based on the binding motifs</a:t>
            </a:r>
          </a:p>
          <a:p>
            <a:endParaRPr lang="hu-HU" b="1" dirty="0" smtClean="0">
              <a:solidFill>
                <a:srgbClr val="E46C0A"/>
              </a:solidFill>
            </a:endParaRPr>
          </a:p>
          <a:p>
            <a:r>
              <a:rPr lang="hu-HU" b="1" dirty="0">
                <a:solidFill>
                  <a:srgbClr val="E46C0A"/>
                </a:solidFill>
              </a:rPr>
              <a:t>- Genome-wide predictions based on </a:t>
            </a:r>
            <a:r>
              <a:rPr lang="hu-HU" b="1" i="1" dirty="0" smtClean="0">
                <a:solidFill>
                  <a:srgbClr val="E46C0A"/>
                </a:solidFill>
              </a:rPr>
              <a:t>E. coli </a:t>
            </a:r>
            <a:r>
              <a:rPr lang="hu-HU" b="1" dirty="0" smtClean="0">
                <a:solidFill>
                  <a:srgbClr val="E46C0A"/>
                </a:solidFill>
              </a:rPr>
              <a:t>data from RegulonDB</a:t>
            </a:r>
            <a:endParaRPr lang="hu-HU" b="1" dirty="0">
              <a:solidFill>
                <a:srgbClr val="E46C0A"/>
              </a:solidFill>
            </a:endParaRPr>
          </a:p>
          <a:p>
            <a:endParaRPr lang="hu-HU" b="1" dirty="0" smtClean="0">
              <a:solidFill>
                <a:srgbClr val="E46C0A"/>
              </a:solidFill>
            </a:endParaRPr>
          </a:p>
          <a:p>
            <a:endParaRPr lang="hu-HU" b="1" dirty="0" smtClean="0">
              <a:solidFill>
                <a:srgbClr val="D8780E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6099" y="66681"/>
            <a:ext cx="877781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sz="2400" b="1" dirty="0">
                <a:solidFill>
                  <a:prstClr val="white"/>
                </a:solidFill>
                <a:cs typeface="Gill Sans" charset="0"/>
              </a:rPr>
              <a:t>Reconstruction of </a:t>
            </a:r>
            <a:r>
              <a:rPr lang="hu-HU" sz="2400" b="1" i="1" dirty="0">
                <a:solidFill>
                  <a:prstClr val="white"/>
                </a:solidFill>
                <a:cs typeface="Gill Sans" charset="0"/>
              </a:rPr>
              <a:t>Salmonella</a:t>
            </a:r>
            <a:r>
              <a:rPr lang="hu-HU" sz="2400" b="1" dirty="0">
                <a:solidFill>
                  <a:prstClr val="white"/>
                </a:solidFill>
                <a:cs typeface="Gill Sans" charset="0"/>
              </a:rPr>
              <a:t> molecular networks</a:t>
            </a: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29195" y="6430023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hu-HU" dirty="0" smtClean="0">
                <a:solidFill>
                  <a:srgbClr val="D8780E"/>
                </a:solidFill>
              </a:rPr>
              <a:t>Gap-filling ChiP</a:t>
            </a:r>
            <a:r>
              <a:rPr lang="hu-HU" dirty="0">
                <a:solidFill>
                  <a:srgbClr val="D8780E"/>
                </a:solidFill>
              </a:rPr>
              <a:t>-</a:t>
            </a:r>
            <a:r>
              <a:rPr lang="hu-HU" dirty="0" smtClean="0">
                <a:solidFill>
                  <a:srgbClr val="D8780E"/>
                </a:solidFill>
              </a:rPr>
              <a:t>seq datasets received from Joseph Wade</a:t>
            </a:r>
            <a:r>
              <a:rPr lang="hu-HU" dirty="0">
                <a:solidFill>
                  <a:srgbClr val="D8780E"/>
                </a:solidFill>
              </a:rPr>
              <a:t>, Wadsworth Center, </a:t>
            </a:r>
            <a:r>
              <a:rPr lang="hu-HU" dirty="0" smtClean="0">
                <a:solidFill>
                  <a:srgbClr val="D8780E"/>
                </a:solidFill>
              </a:rPr>
              <a:t>USA)</a:t>
            </a:r>
            <a:endParaRPr lang="hu-HU" dirty="0">
              <a:solidFill>
                <a:srgbClr val="D878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8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SignaLinK curation process figure v8_2 2011-05-12_HUN.jpg"/>
          <p:cNvPicPr>
            <a:picLocks noChangeAspect="1"/>
          </p:cNvPicPr>
          <p:nvPr/>
        </p:nvPicPr>
        <p:blipFill>
          <a:blip r:embed="rId2" cstate="print"/>
          <a:srcRect b="40368"/>
          <a:stretch>
            <a:fillRect/>
          </a:stretch>
        </p:blipFill>
        <p:spPr>
          <a:xfrm>
            <a:off x="216024" y="1700808"/>
            <a:ext cx="8748464" cy="41197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Kép 1" descr="SignaLinK curation process figure v8_2 2011-05-12_HUN.jpg"/>
          <p:cNvPicPr>
            <a:picLocks noChangeAspect="1"/>
          </p:cNvPicPr>
          <p:nvPr/>
        </p:nvPicPr>
        <p:blipFill>
          <a:blip r:embed="rId2" cstate="print"/>
          <a:srcRect b="41121"/>
          <a:stretch>
            <a:fillRect/>
          </a:stretch>
        </p:blipFill>
        <p:spPr>
          <a:xfrm>
            <a:off x="0" y="764704"/>
            <a:ext cx="15177191" cy="7056784"/>
          </a:xfrm>
          <a:prstGeom prst="rect">
            <a:avLst/>
          </a:prstGeom>
        </p:spPr>
      </p:pic>
      <p:pic>
        <p:nvPicPr>
          <p:cNvPr id="4" name="Kép 3" descr="SignaLinK curation process figure v8_2 2011-05-12_HUN.jpg"/>
          <p:cNvPicPr>
            <a:picLocks noChangeAspect="1"/>
          </p:cNvPicPr>
          <p:nvPr/>
        </p:nvPicPr>
        <p:blipFill>
          <a:blip r:embed="rId2" cstate="print"/>
          <a:srcRect b="40339"/>
          <a:stretch>
            <a:fillRect/>
          </a:stretch>
        </p:blipFill>
        <p:spPr>
          <a:xfrm>
            <a:off x="192173" y="1699625"/>
            <a:ext cx="8714316" cy="41056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764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Cím 1"/>
          <p:cNvSpPr txBox="1">
            <a:spLocks/>
          </p:cNvSpPr>
          <p:nvPr/>
        </p:nvSpPr>
        <p:spPr>
          <a:xfrm>
            <a:off x="36512" y="0"/>
            <a:ext cx="9144000" cy="764704"/>
          </a:xfrm>
          <a:prstGeom prst="rect">
            <a:avLst/>
          </a:prstGeom>
          <a:noFill/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Curation</a:t>
            </a:r>
            <a:r>
              <a:rPr kumimoji="0" lang="hu-HU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 </a:t>
            </a:r>
            <a:r>
              <a:rPr kumimoji="0" lang="hu-HU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protocol</a:t>
            </a:r>
            <a:r>
              <a:rPr kumimoji="0" lang="hu-HU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 of SignaLink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0.01064 L -0.39288 -0.2201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" y="-11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9288 -0.22017 L -0.79444 -0.2201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9444 -0.22017 L -0.79357 0.0048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74" y="1810321"/>
            <a:ext cx="5812548" cy="467869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70865" y="66681"/>
            <a:ext cx="877781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sz="2400" b="1" dirty="0" smtClean="0">
                <a:solidFill>
                  <a:prstClr val="white"/>
                </a:solidFill>
                <a:cs typeface="Gill Sans" charset="0"/>
              </a:rPr>
              <a:t>Reconstruction of </a:t>
            </a:r>
            <a:r>
              <a:rPr lang="hu-HU" sz="2400" b="1" i="1" dirty="0" smtClean="0">
                <a:solidFill>
                  <a:prstClr val="white"/>
                </a:solidFill>
                <a:cs typeface="Gill Sans" charset="0"/>
              </a:rPr>
              <a:t>Salmonella</a:t>
            </a:r>
            <a:r>
              <a:rPr lang="hu-HU" sz="2400" b="1" dirty="0" smtClean="0">
                <a:solidFill>
                  <a:prstClr val="white"/>
                </a:solidFill>
                <a:cs typeface="Gill Sans" charset="0"/>
              </a:rPr>
              <a:t> </a:t>
            </a:r>
            <a:r>
              <a:rPr lang="hu-HU" sz="2400" b="1" dirty="0">
                <a:solidFill>
                  <a:prstClr val="white"/>
                </a:solidFill>
                <a:cs typeface="Gill Sans" charset="0"/>
              </a:rPr>
              <a:t>molecular </a:t>
            </a:r>
            <a:r>
              <a:rPr lang="hu-HU" sz="2400" b="1" dirty="0" smtClean="0">
                <a:solidFill>
                  <a:prstClr val="white"/>
                </a:solidFill>
                <a:cs typeface="Gill Sans" charset="0"/>
              </a:rPr>
              <a:t>networks</a:t>
            </a: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33001" y="2133486"/>
            <a:ext cx="3111001" cy="3477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hu-HU" sz="2400" b="1" dirty="0" smtClean="0">
                <a:solidFill>
                  <a:srgbClr val="008000"/>
                </a:solidFill>
              </a:rPr>
              <a:t>METABOLIC</a:t>
            </a:r>
            <a:br>
              <a:rPr lang="hu-HU" sz="2400" b="1" dirty="0" smtClean="0">
                <a:solidFill>
                  <a:srgbClr val="008000"/>
                </a:solidFill>
              </a:rPr>
            </a:br>
            <a:r>
              <a:rPr lang="hu-HU" sz="2400" b="1" dirty="0" smtClean="0">
                <a:solidFill>
                  <a:srgbClr val="008000"/>
                </a:solidFill>
              </a:rPr>
              <a:t>NETWORK</a:t>
            </a:r>
            <a:endParaRPr lang="hu-HU" sz="2400" b="1" dirty="0">
              <a:solidFill>
                <a:srgbClr val="008000"/>
              </a:solidFill>
            </a:endParaRPr>
          </a:p>
          <a:p>
            <a:r>
              <a:rPr lang="hu-HU" b="1" u="sng" dirty="0" smtClean="0">
                <a:solidFill>
                  <a:srgbClr val="008000"/>
                </a:solidFill>
              </a:rPr>
              <a:t>Sources</a:t>
            </a:r>
          </a:p>
          <a:p>
            <a:r>
              <a:rPr lang="hu-HU" b="1" dirty="0" smtClean="0">
                <a:solidFill>
                  <a:srgbClr val="008000"/>
                </a:solidFill>
              </a:rPr>
              <a:t>-  </a:t>
            </a:r>
            <a:r>
              <a:rPr lang="hu-HU" dirty="0" smtClean="0">
                <a:solidFill>
                  <a:srgbClr val="008000"/>
                </a:solidFill>
              </a:rPr>
              <a:t>Published m</a:t>
            </a:r>
            <a:r>
              <a:rPr lang="en-GB" dirty="0" err="1" smtClean="0">
                <a:solidFill>
                  <a:srgbClr val="008000"/>
                </a:solidFill>
              </a:rPr>
              <a:t>athematically</a:t>
            </a:r>
            <a:r>
              <a:rPr lang="en-GB" dirty="0" smtClean="0">
                <a:solidFill>
                  <a:srgbClr val="008000"/>
                </a:solidFill>
              </a:rPr>
              <a:t> </a:t>
            </a:r>
            <a:r>
              <a:rPr lang="en-GB" dirty="0">
                <a:solidFill>
                  <a:srgbClr val="008000"/>
                </a:solidFill>
              </a:rPr>
              <a:t>validated </a:t>
            </a:r>
            <a:r>
              <a:rPr lang="en-GB" dirty="0" smtClean="0">
                <a:solidFill>
                  <a:srgbClr val="008000"/>
                </a:solidFill>
              </a:rPr>
              <a:t>and </a:t>
            </a:r>
            <a:r>
              <a:rPr lang="en-GB" dirty="0">
                <a:solidFill>
                  <a:srgbClr val="008000"/>
                </a:solidFill>
              </a:rPr>
              <a:t>manually curated </a:t>
            </a:r>
            <a:r>
              <a:rPr lang="en-GB" dirty="0" smtClean="0">
                <a:solidFill>
                  <a:srgbClr val="008000"/>
                </a:solidFill>
              </a:rPr>
              <a:t>model</a:t>
            </a:r>
          </a:p>
          <a:p>
            <a:endParaRPr lang="en-US" dirty="0" smtClean="0">
              <a:solidFill>
                <a:srgbClr val="008000"/>
              </a:solidFill>
            </a:endParaRPr>
          </a:p>
          <a:p>
            <a:r>
              <a:rPr lang="en-US" dirty="0" smtClean="0">
                <a:solidFill>
                  <a:srgbClr val="008000"/>
                </a:solidFill>
              </a:rPr>
              <a:t>- Published </a:t>
            </a:r>
            <a:r>
              <a:rPr lang="en-US" dirty="0" err="1" smtClean="0">
                <a:solidFill>
                  <a:srgbClr val="008000"/>
                </a:solidFill>
              </a:rPr>
              <a:t>orthology</a:t>
            </a:r>
            <a:r>
              <a:rPr lang="en-US" dirty="0" smtClean="0">
                <a:solidFill>
                  <a:srgbClr val="008000"/>
                </a:solidFill>
              </a:rPr>
              <a:t>-based predictions from E. coli metabolic networks</a:t>
            </a:r>
            <a:endParaRPr lang="en-US" dirty="0">
              <a:solidFill>
                <a:srgbClr val="008000"/>
              </a:solidFill>
            </a:endParaRPr>
          </a:p>
          <a:p>
            <a:endParaRPr lang="hu-HU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22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4824"/>
            <a:ext cx="5812548" cy="4678690"/>
          </a:xfrm>
          <a:prstGeom prst="rect">
            <a:avLst/>
          </a:prstGeom>
        </p:spPr>
      </p:pic>
      <p:sp>
        <p:nvSpPr>
          <p:cNvPr id="4" name="Szövegdoboz 8"/>
          <p:cNvSpPr txBox="1"/>
          <p:nvPr/>
        </p:nvSpPr>
        <p:spPr>
          <a:xfrm>
            <a:off x="5580112" y="1412776"/>
            <a:ext cx="28765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solidFill>
                  <a:srgbClr val="002060"/>
                </a:solidFill>
              </a:rPr>
              <a:t>SIGNALLING</a:t>
            </a:r>
            <a:r>
              <a:rPr lang="hu-HU" sz="2000" b="1" dirty="0" smtClean="0">
                <a:solidFill>
                  <a:srgbClr val="002060"/>
                </a:solidFill>
              </a:rPr>
              <a:t>/</a:t>
            </a:r>
            <a:br>
              <a:rPr lang="hu-HU" sz="2000" b="1" dirty="0" smtClean="0">
                <a:solidFill>
                  <a:srgbClr val="002060"/>
                </a:solidFill>
              </a:rPr>
            </a:br>
            <a:r>
              <a:rPr lang="hu-HU" sz="2000" b="1" dirty="0" smtClean="0">
                <a:solidFill>
                  <a:srgbClr val="002060"/>
                </a:solidFill>
              </a:rPr>
              <a:t>PROTEIN-PROTEIN </a:t>
            </a:r>
          </a:p>
          <a:p>
            <a:r>
              <a:rPr lang="hu-HU" sz="2000" b="1" dirty="0" smtClean="0">
                <a:solidFill>
                  <a:srgbClr val="002060"/>
                </a:solidFill>
              </a:rPr>
              <a:t>INTERACTION NETWORK</a:t>
            </a:r>
          </a:p>
        </p:txBody>
      </p:sp>
      <p:sp>
        <p:nvSpPr>
          <p:cNvPr id="2" name="Téglalap 1"/>
          <p:cNvSpPr/>
          <p:nvPr/>
        </p:nvSpPr>
        <p:spPr>
          <a:xfrm>
            <a:off x="-468560" y="1117193"/>
            <a:ext cx="29151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hu-HU" sz="2000" b="1" dirty="0">
                <a:solidFill>
                  <a:srgbClr val="D8780E"/>
                </a:solidFill>
              </a:rPr>
              <a:t>TRANSCRIPTIONAL</a:t>
            </a:r>
          </a:p>
          <a:p>
            <a:pPr algn="r"/>
            <a:r>
              <a:rPr lang="hu-HU" sz="2000" b="1" dirty="0">
                <a:solidFill>
                  <a:srgbClr val="D8780E"/>
                </a:solidFill>
              </a:rPr>
              <a:t>REGULATORY </a:t>
            </a:r>
            <a:r>
              <a:rPr lang="hu-HU" sz="2000" b="1" dirty="0" smtClean="0">
                <a:solidFill>
                  <a:srgbClr val="D8780E"/>
                </a:solidFill>
              </a:rPr>
              <a:t/>
            </a:r>
            <a:br>
              <a:rPr lang="hu-HU" sz="2000" b="1" dirty="0" smtClean="0">
                <a:solidFill>
                  <a:srgbClr val="D8780E"/>
                </a:solidFill>
              </a:rPr>
            </a:br>
            <a:r>
              <a:rPr lang="hu-HU" sz="2000" b="1" dirty="0" smtClean="0">
                <a:solidFill>
                  <a:srgbClr val="D8780E"/>
                </a:solidFill>
              </a:rPr>
              <a:t>NETWORK</a:t>
            </a:r>
            <a:endParaRPr lang="hu-HU" sz="2000" b="1" dirty="0">
              <a:solidFill>
                <a:srgbClr val="D8780E"/>
              </a:solidFill>
            </a:endParaRPr>
          </a:p>
        </p:txBody>
      </p:sp>
      <p:sp>
        <p:nvSpPr>
          <p:cNvPr id="6" name="Szövegdoboz 9"/>
          <p:cNvSpPr txBox="1"/>
          <p:nvPr/>
        </p:nvSpPr>
        <p:spPr>
          <a:xfrm>
            <a:off x="5076056" y="6021288"/>
            <a:ext cx="14461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 smtClean="0">
                <a:solidFill>
                  <a:srgbClr val="008A3E"/>
                </a:solidFill>
              </a:rPr>
              <a:t>METABOLIC</a:t>
            </a:r>
          </a:p>
          <a:p>
            <a:r>
              <a:rPr lang="hu-HU" sz="2000" b="1" dirty="0" smtClean="0">
                <a:solidFill>
                  <a:srgbClr val="008A3E"/>
                </a:solidFill>
              </a:rPr>
              <a:t>NETWORK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0865" y="66681"/>
            <a:ext cx="877781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sz="2400" b="1" dirty="0" smtClean="0">
                <a:solidFill>
                  <a:prstClr val="white"/>
                </a:solidFill>
                <a:cs typeface="Gill Sans" charset="0"/>
              </a:rPr>
              <a:t>SalmoNet: an integrated </a:t>
            </a:r>
            <a:r>
              <a:rPr lang="hu-HU" sz="2400" b="1" i="1" dirty="0" smtClean="0">
                <a:solidFill>
                  <a:prstClr val="white"/>
                </a:solidFill>
                <a:cs typeface="Gill Sans" charset="0"/>
              </a:rPr>
              <a:t>Salmonella</a:t>
            </a:r>
            <a:r>
              <a:rPr lang="hu-HU" sz="2400" b="1" dirty="0" smtClean="0">
                <a:solidFill>
                  <a:prstClr val="white"/>
                </a:solidFill>
                <a:cs typeface="Gill Sans" charset="0"/>
              </a:rPr>
              <a:t> network</a:t>
            </a:r>
            <a:endParaRPr 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16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366185" y="66681"/>
            <a:ext cx="877781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sz="2800" b="1" dirty="0" smtClean="0">
                <a:solidFill>
                  <a:prstClr val="white"/>
                </a:solidFill>
                <a:cs typeface="Gill Sans" charset="0"/>
              </a:rPr>
              <a:t>SalmoNet for 10 </a:t>
            </a:r>
            <a:r>
              <a:rPr lang="hu-HU" sz="2800" b="1" i="1" dirty="0" smtClean="0">
                <a:solidFill>
                  <a:prstClr val="white"/>
                </a:solidFill>
                <a:cs typeface="Gill Sans" charset="0"/>
              </a:rPr>
              <a:t>Salmonella</a:t>
            </a:r>
            <a:r>
              <a:rPr lang="hu-HU" sz="2800" b="1" dirty="0" smtClean="0">
                <a:solidFill>
                  <a:prstClr val="white"/>
                </a:solidFill>
                <a:cs typeface="Gill Sans" charset="0"/>
              </a:rPr>
              <a:t> strains</a:t>
            </a:r>
            <a:endParaRPr lang="en-US" sz="2800" dirty="0">
              <a:solidFill>
                <a:prstClr val="white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24149" y="973181"/>
          <a:ext cx="8766587" cy="4424134"/>
        </p:xfrm>
        <a:graphic>
          <a:graphicData uri="http://schemas.openxmlformats.org/drawingml/2006/table">
            <a:tbl>
              <a:tblPr/>
              <a:tblGrid>
                <a:gridCol w="3610565"/>
                <a:gridCol w="1905157"/>
                <a:gridCol w="3250865"/>
              </a:tblGrid>
              <a:tr h="5083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Strain</a:t>
                      </a:r>
                    </a:p>
                  </a:txBody>
                  <a:tcPr marL="12656" marR="12656" marT="126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Pathovar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56" marR="12656" marT="126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proteins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56" marR="12656" marT="126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304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1" u="none" strike="noStrike" dirty="0" smtClean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S. </a:t>
                      </a:r>
                      <a:r>
                        <a:rPr lang="en-US" sz="2200" b="0" i="1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choleraesuis</a:t>
                      </a:r>
                      <a:r>
                        <a:rPr lang="en-US" sz="2200" b="0" i="1" u="none" strike="noStrike" baseline="0" dirty="0" smtClean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2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SC_B67</a:t>
                      </a:r>
                      <a:endParaRPr lang="en-US" sz="2200" b="0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Extraintestinal</a:t>
                      </a:r>
                      <a:endParaRPr lang="en-US" sz="2200" b="0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i="0" u="none" strike="noStrike" dirty="0" smtClean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4607</a:t>
                      </a:r>
                      <a:endParaRPr lang="en-US" sz="22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652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1" u="none" strike="noStrike" dirty="0" smtClean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S. </a:t>
                      </a:r>
                      <a:r>
                        <a:rPr lang="en-US" sz="2200" b="0" i="1" u="none" strike="noStrike" dirty="0" err="1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gallinarum</a:t>
                      </a:r>
                      <a:r>
                        <a:rPr lang="en-US" sz="2200" b="0" i="1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2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287 91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Extraintestinal</a:t>
                      </a:r>
                      <a:endParaRPr lang="en-US" sz="2200" b="0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i="0" u="none" strike="noStrike" dirty="0" smtClean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3943</a:t>
                      </a:r>
                      <a:endParaRPr lang="en-US" sz="22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689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1" u="none" strike="noStrike" dirty="0" smtClean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S. </a:t>
                      </a:r>
                      <a:r>
                        <a:rPr lang="en-US" sz="2200" b="0" i="1" u="none" strike="noStrike" dirty="0" err="1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paratyphi</a:t>
                      </a:r>
                      <a:r>
                        <a:rPr lang="en-US" sz="2200" b="0" i="1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2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ATCC 9150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Extraintestinal</a:t>
                      </a:r>
                      <a:endParaRPr lang="en-US" sz="2200" b="0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i="0" u="none" strike="noStrike" dirty="0" smtClean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4083</a:t>
                      </a:r>
                      <a:endParaRPr lang="en-US" sz="22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67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1" u="none" strike="noStrike" dirty="0" smtClean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S. </a:t>
                      </a:r>
                      <a:r>
                        <a:rPr lang="en-US" sz="2200" b="0" i="1" u="none" strike="noStrike" dirty="0" err="1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dublin</a:t>
                      </a:r>
                      <a:r>
                        <a:rPr lang="en-US" sz="2200" b="0" i="1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2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CT 02021853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Extraintestinal</a:t>
                      </a:r>
                      <a:endParaRPr lang="en-US" sz="2200" b="0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i="0" u="none" strike="noStrike" dirty="0" smtClean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4606</a:t>
                      </a:r>
                      <a:endParaRPr lang="en-US" sz="22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6752"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1" u="none" strike="noStrike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S. </a:t>
                      </a:r>
                      <a:r>
                        <a:rPr lang="en-US" sz="2200" b="0" i="1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Typhi</a:t>
                      </a:r>
                      <a:r>
                        <a:rPr lang="en-US" sz="2200" b="0" i="1" u="none" strike="noStrike" baseline="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2200" b="0" i="0" u="none" strike="noStrike" baseline="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CT18</a:t>
                      </a:r>
                      <a:endParaRPr lang="en-US" sz="2200" b="0" i="0" u="none" strike="noStrike" dirty="0" smtClean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Extraintestinal</a:t>
                      </a:r>
                      <a:endParaRPr lang="en-US" sz="2200" b="0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i="0" u="none" strike="noStrike" dirty="0" smtClean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4718</a:t>
                      </a:r>
                      <a:endParaRPr lang="en-US" sz="22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426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1" u="none" strike="noStrike" dirty="0" smtClean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S. </a:t>
                      </a:r>
                      <a:r>
                        <a:rPr lang="en-US" sz="2200" b="0" i="1" u="none" strike="noStrike" dirty="0" err="1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newport</a:t>
                      </a:r>
                      <a:r>
                        <a:rPr lang="en-US" sz="2200" b="0" i="1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2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SL254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Intestinal</a:t>
                      </a:r>
                      <a:endParaRPr lang="en-US" sz="2200" b="0" i="0" u="none" strike="noStrike" dirty="0">
                        <a:solidFill>
                          <a:schemeClr val="accent2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4784</a:t>
                      </a:r>
                      <a:endParaRPr lang="en-US" sz="2200" b="1" i="0" u="none" strike="noStrike" dirty="0">
                        <a:solidFill>
                          <a:schemeClr val="accent2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80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1" u="none" strike="noStrike" dirty="0" smtClean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S. </a:t>
                      </a:r>
                      <a:r>
                        <a:rPr lang="en-US" sz="2200" b="0" i="1" u="none" strike="noStrike" dirty="0" err="1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agona</a:t>
                      </a:r>
                      <a:r>
                        <a:rPr lang="en-US" sz="2200" b="0" i="1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2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SL483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smtClean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Intestinal</a:t>
                      </a:r>
                      <a:endParaRPr lang="en-US" sz="2200" b="0" i="0" u="none" strike="noStrike" dirty="0">
                        <a:solidFill>
                          <a:schemeClr val="accent2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4592</a:t>
                      </a:r>
                      <a:endParaRPr lang="en-US" sz="2200" b="1" i="0" u="none" strike="noStrike" dirty="0">
                        <a:solidFill>
                          <a:schemeClr val="accent2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935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1" u="none" strike="noStrike" dirty="0" smtClean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S. </a:t>
                      </a:r>
                      <a:r>
                        <a:rPr lang="en-US" sz="2200" b="0" i="1" u="none" strike="noStrike" dirty="0" err="1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heidelberg</a:t>
                      </a:r>
                      <a:r>
                        <a:rPr lang="en-US" sz="2200" b="0" i="1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2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SL476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Intestinal</a:t>
                      </a:r>
                      <a:endParaRPr lang="en-US" sz="2200" b="0" i="0" u="none" strike="noStrike" dirty="0">
                        <a:solidFill>
                          <a:schemeClr val="accent2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4757</a:t>
                      </a:r>
                      <a:endParaRPr lang="en-US" sz="2200" b="1" i="0" u="none" strike="noStrike" dirty="0">
                        <a:solidFill>
                          <a:schemeClr val="accent2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303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1" u="none" strike="noStrike" dirty="0" smtClean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S. </a:t>
                      </a:r>
                      <a:r>
                        <a:rPr lang="en-US" sz="2200" b="0" i="1" u="none" strike="noStrike" dirty="0" err="1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enteritidis</a:t>
                      </a:r>
                      <a:r>
                        <a:rPr lang="en-US" sz="2200" b="0" i="1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2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P125109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Intestinal</a:t>
                      </a:r>
                      <a:endParaRPr lang="en-US" sz="2200" b="0" i="0" u="none" strike="noStrike" dirty="0">
                        <a:solidFill>
                          <a:schemeClr val="accent2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4192</a:t>
                      </a:r>
                      <a:endParaRPr lang="en-US" sz="2200" b="1" i="0" u="none" strike="noStrike" dirty="0">
                        <a:solidFill>
                          <a:schemeClr val="accent2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0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1" u="none" strike="noStrike" dirty="0" smtClean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S. </a:t>
                      </a:r>
                      <a:r>
                        <a:rPr lang="en-US" sz="2200" b="0" i="1" u="none" strike="noStrike" dirty="0" err="1" smtClean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typhimurium</a:t>
                      </a:r>
                      <a:r>
                        <a:rPr lang="en-US" sz="2200" b="0" i="1" u="none" strike="noStrike" dirty="0" smtClean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2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SL1344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smtClean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Intestinal</a:t>
                      </a:r>
                      <a:endParaRPr lang="en-US" sz="2200" b="0" i="0" u="none" strike="noStrike" dirty="0">
                        <a:solidFill>
                          <a:schemeClr val="accent2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4657</a:t>
                      </a:r>
                      <a:endParaRPr lang="en-US" sz="2200" b="1" i="0" u="none" strike="noStrike" dirty="0">
                        <a:solidFill>
                          <a:schemeClr val="accent2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201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">
        <p:fade thruBlk="1"/>
      </p:transition>
    </mc:Choice>
    <mc:Fallback xmlns="">
      <p:transition xmlns:p14="http://schemas.microsoft.com/office/powerpoint/2010/main"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5" y="66681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hu-HU" sz="2800" b="1" dirty="0" smtClean="0">
                <a:solidFill>
                  <a:prstClr val="white"/>
                </a:solidFill>
                <a:cs typeface="Gill Sans" charset="0"/>
              </a:rPr>
              <a:t>Autophagy regulation by </a:t>
            </a:r>
            <a:r>
              <a:rPr lang="hu-HU" sz="2800" b="1" i="1" dirty="0" smtClean="0">
                <a:solidFill>
                  <a:prstClr val="white"/>
                </a:solidFill>
                <a:cs typeface="Gill Sans" charset="0"/>
              </a:rPr>
              <a:t>Salmonella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45" r="7542" b="8060"/>
          <a:stretch/>
        </p:blipFill>
        <p:spPr bwMode="auto">
          <a:xfrm rot="16200000">
            <a:off x="1582723" y="2359759"/>
            <a:ext cx="1229355" cy="381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Szövegdoboz 136"/>
          <p:cNvSpPr txBox="1"/>
          <p:nvPr/>
        </p:nvSpPr>
        <p:spPr>
          <a:xfrm>
            <a:off x="459522" y="2538319"/>
            <a:ext cx="1885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 err="1" smtClean="0">
                <a:solidFill>
                  <a:schemeClr val="tx2"/>
                </a:solidFill>
              </a:rPr>
              <a:t>Autophagy</a:t>
            </a:r>
            <a:endParaRPr lang="hu-HU" sz="2000" b="1" dirty="0">
              <a:solidFill>
                <a:schemeClr val="tx2"/>
              </a:solidFill>
            </a:endParaRPr>
          </a:p>
        </p:txBody>
      </p:sp>
      <p:sp>
        <p:nvSpPr>
          <p:cNvPr id="70" name="Szövegdoboz 136"/>
          <p:cNvSpPr txBox="1"/>
          <p:nvPr/>
        </p:nvSpPr>
        <p:spPr>
          <a:xfrm>
            <a:off x="2437971" y="2546971"/>
            <a:ext cx="1885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i="1" dirty="0" smtClean="0">
                <a:solidFill>
                  <a:schemeClr val="tx2"/>
                </a:solidFill>
              </a:rPr>
              <a:t>Salmonella</a:t>
            </a:r>
            <a:endParaRPr lang="hu-HU" sz="2000" b="1" i="1" dirty="0">
              <a:solidFill>
                <a:schemeClr val="tx2"/>
              </a:solidFill>
            </a:endParaRPr>
          </a:p>
        </p:txBody>
      </p:sp>
      <p:sp>
        <p:nvSpPr>
          <p:cNvPr id="72" name="Szövegdoboz 96"/>
          <p:cNvSpPr txBox="1"/>
          <p:nvPr/>
        </p:nvSpPr>
        <p:spPr>
          <a:xfrm>
            <a:off x="408008" y="4832329"/>
            <a:ext cx="3689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smtClean="0">
                <a:solidFill>
                  <a:srgbClr val="000080"/>
                </a:solidFill>
              </a:rPr>
              <a:t>Cellular network of an intestinal cell</a:t>
            </a:r>
            <a:endParaRPr lang="hu-HU" dirty="0">
              <a:solidFill>
                <a:srgbClr val="000080"/>
              </a:solidFill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689094" y="3020307"/>
            <a:ext cx="2736304" cy="1714729"/>
            <a:chOff x="554579" y="2671078"/>
            <a:chExt cx="2736304" cy="1714729"/>
          </a:xfrm>
        </p:grpSpPr>
        <p:grpSp>
          <p:nvGrpSpPr>
            <p:cNvPr id="13" name="Csoportba foglalás 92"/>
            <p:cNvGrpSpPr/>
            <p:nvPr/>
          </p:nvGrpSpPr>
          <p:grpSpPr>
            <a:xfrm>
              <a:off x="554579" y="2671078"/>
              <a:ext cx="2736304" cy="1714729"/>
              <a:chOff x="611560" y="1556792"/>
              <a:chExt cx="2736304" cy="1714729"/>
            </a:xfrm>
          </p:grpSpPr>
          <p:cxnSp>
            <p:nvCxnSpPr>
              <p:cNvPr id="14" name="Egyenes összekötő 93"/>
              <p:cNvCxnSpPr/>
              <p:nvPr/>
            </p:nvCxnSpPr>
            <p:spPr>
              <a:xfrm>
                <a:off x="667058" y="1688082"/>
                <a:ext cx="0" cy="107510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Egyenes összekötő 94"/>
              <p:cNvCxnSpPr/>
              <p:nvPr/>
            </p:nvCxnSpPr>
            <p:spPr>
              <a:xfrm>
                <a:off x="691952" y="1891615"/>
                <a:ext cx="0" cy="107510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Egyenes összekötő 95"/>
              <p:cNvCxnSpPr/>
              <p:nvPr/>
            </p:nvCxnSpPr>
            <p:spPr>
              <a:xfrm>
                <a:off x="844352" y="2044015"/>
                <a:ext cx="0" cy="107510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Egyenes összekötő 96"/>
              <p:cNvCxnSpPr/>
              <p:nvPr/>
            </p:nvCxnSpPr>
            <p:spPr>
              <a:xfrm flipH="1">
                <a:off x="930511" y="1626214"/>
                <a:ext cx="459508" cy="89322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Egyenes összekötő 97"/>
              <p:cNvCxnSpPr/>
              <p:nvPr/>
            </p:nvCxnSpPr>
            <p:spPr>
              <a:xfrm>
                <a:off x="691952" y="1778445"/>
                <a:ext cx="695554" cy="134067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Egyenes összekötő 98"/>
              <p:cNvCxnSpPr/>
              <p:nvPr/>
            </p:nvCxnSpPr>
            <p:spPr>
              <a:xfrm flipH="1">
                <a:off x="1606352" y="1739215"/>
                <a:ext cx="12512" cy="153230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Egyenes összekötő 99"/>
              <p:cNvCxnSpPr/>
              <p:nvPr/>
            </p:nvCxnSpPr>
            <p:spPr>
              <a:xfrm>
                <a:off x="1758752" y="1739215"/>
                <a:ext cx="436984" cy="122566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gyenes összekötő 100"/>
              <p:cNvCxnSpPr/>
              <p:nvPr/>
            </p:nvCxnSpPr>
            <p:spPr>
              <a:xfrm>
                <a:off x="1373605" y="1601867"/>
                <a:ext cx="0" cy="107510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Egyenes összekötő 101"/>
              <p:cNvCxnSpPr/>
              <p:nvPr/>
            </p:nvCxnSpPr>
            <p:spPr>
              <a:xfrm>
                <a:off x="1526005" y="1754267"/>
                <a:ext cx="0" cy="107510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gyenes összekötő 102"/>
              <p:cNvCxnSpPr/>
              <p:nvPr/>
            </p:nvCxnSpPr>
            <p:spPr>
              <a:xfrm>
                <a:off x="1606352" y="1561805"/>
                <a:ext cx="0" cy="107510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Egyenes összekötő 103"/>
              <p:cNvCxnSpPr/>
              <p:nvPr/>
            </p:nvCxnSpPr>
            <p:spPr>
              <a:xfrm>
                <a:off x="1758752" y="1601867"/>
                <a:ext cx="0" cy="107510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gyenes összekötő 104"/>
              <p:cNvCxnSpPr/>
              <p:nvPr/>
            </p:nvCxnSpPr>
            <p:spPr>
              <a:xfrm>
                <a:off x="1911152" y="1754267"/>
                <a:ext cx="0" cy="107510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Egyenes összekötő 105"/>
              <p:cNvCxnSpPr/>
              <p:nvPr/>
            </p:nvCxnSpPr>
            <p:spPr>
              <a:xfrm>
                <a:off x="923337" y="1821110"/>
                <a:ext cx="1073973" cy="698333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gyenes összekötő 106"/>
              <p:cNvCxnSpPr/>
              <p:nvPr/>
            </p:nvCxnSpPr>
            <p:spPr>
              <a:xfrm>
                <a:off x="611560" y="1734202"/>
                <a:ext cx="0" cy="107510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Egyenes összekötő 107"/>
              <p:cNvCxnSpPr/>
              <p:nvPr/>
            </p:nvCxnSpPr>
            <p:spPr>
              <a:xfrm>
                <a:off x="763960" y="1886602"/>
                <a:ext cx="0" cy="107510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Egyenes összekötő 108"/>
              <p:cNvCxnSpPr/>
              <p:nvPr/>
            </p:nvCxnSpPr>
            <p:spPr>
              <a:xfrm>
                <a:off x="916360" y="2039002"/>
                <a:ext cx="0" cy="107510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Egyenes összekötő 109"/>
              <p:cNvCxnSpPr/>
              <p:nvPr/>
            </p:nvCxnSpPr>
            <p:spPr>
              <a:xfrm flipH="1">
                <a:off x="2371892" y="1854592"/>
                <a:ext cx="568749" cy="974782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Egyenes összekötő 110"/>
              <p:cNvCxnSpPr/>
              <p:nvPr/>
            </p:nvCxnSpPr>
            <p:spPr>
              <a:xfrm>
                <a:off x="763960" y="1773432"/>
                <a:ext cx="695554" cy="134067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Egyenes összekötő 111"/>
              <p:cNvCxnSpPr/>
              <p:nvPr/>
            </p:nvCxnSpPr>
            <p:spPr>
              <a:xfrm flipH="1">
                <a:off x="1678360" y="1734202"/>
                <a:ext cx="12512" cy="153230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Egyenes összekötő 112"/>
              <p:cNvCxnSpPr/>
              <p:nvPr/>
            </p:nvCxnSpPr>
            <p:spPr>
              <a:xfrm>
                <a:off x="1830760" y="1734202"/>
                <a:ext cx="436984" cy="122566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Egyenes összekötő 113"/>
              <p:cNvCxnSpPr/>
              <p:nvPr/>
            </p:nvCxnSpPr>
            <p:spPr>
              <a:xfrm>
                <a:off x="1445613" y="1596854"/>
                <a:ext cx="0" cy="107510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Egyenes összekötő 114"/>
              <p:cNvCxnSpPr/>
              <p:nvPr/>
            </p:nvCxnSpPr>
            <p:spPr>
              <a:xfrm>
                <a:off x="1598013" y="1749254"/>
                <a:ext cx="0" cy="107510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Egyenes összekötő 115"/>
              <p:cNvCxnSpPr/>
              <p:nvPr/>
            </p:nvCxnSpPr>
            <p:spPr>
              <a:xfrm>
                <a:off x="1678360" y="1556792"/>
                <a:ext cx="0" cy="107510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Egyenes összekötő 116"/>
              <p:cNvCxnSpPr/>
              <p:nvPr/>
            </p:nvCxnSpPr>
            <p:spPr>
              <a:xfrm>
                <a:off x="1830760" y="1596854"/>
                <a:ext cx="0" cy="107510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Egyenes összekötő 117"/>
              <p:cNvCxnSpPr/>
              <p:nvPr/>
            </p:nvCxnSpPr>
            <p:spPr>
              <a:xfrm>
                <a:off x="1983160" y="1749254"/>
                <a:ext cx="0" cy="107510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Egyenes összekötő 118"/>
              <p:cNvCxnSpPr/>
              <p:nvPr/>
            </p:nvCxnSpPr>
            <p:spPr>
              <a:xfrm>
                <a:off x="611560" y="1734202"/>
                <a:ext cx="1524000" cy="124255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Egyenes összekötő 119"/>
              <p:cNvCxnSpPr/>
              <p:nvPr/>
            </p:nvCxnSpPr>
            <p:spPr>
              <a:xfrm>
                <a:off x="2941518" y="1586814"/>
                <a:ext cx="0" cy="107510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Egyenes összekötő 120"/>
              <p:cNvCxnSpPr/>
              <p:nvPr/>
            </p:nvCxnSpPr>
            <p:spPr>
              <a:xfrm>
                <a:off x="3093918" y="1739214"/>
                <a:ext cx="0" cy="107510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Egyenes összekötő 121"/>
              <p:cNvCxnSpPr/>
              <p:nvPr/>
            </p:nvCxnSpPr>
            <p:spPr>
              <a:xfrm>
                <a:off x="3275856" y="1891614"/>
                <a:ext cx="0" cy="107510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Egyenes összekötő 122"/>
              <p:cNvCxnSpPr/>
              <p:nvPr/>
            </p:nvCxnSpPr>
            <p:spPr>
              <a:xfrm>
                <a:off x="3013526" y="1581801"/>
                <a:ext cx="0" cy="107510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Egyenes összekötő 123"/>
              <p:cNvCxnSpPr/>
              <p:nvPr/>
            </p:nvCxnSpPr>
            <p:spPr>
              <a:xfrm>
                <a:off x="3165926" y="1734201"/>
                <a:ext cx="0" cy="107510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Egyenes összekötő 124"/>
              <p:cNvCxnSpPr/>
              <p:nvPr/>
            </p:nvCxnSpPr>
            <p:spPr>
              <a:xfrm>
                <a:off x="3347864" y="1886601"/>
                <a:ext cx="0" cy="107510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/>
            <p:cNvGrpSpPr/>
            <p:nvPr/>
          </p:nvGrpSpPr>
          <p:grpSpPr>
            <a:xfrm rot="5400000">
              <a:off x="2229556" y="1988280"/>
              <a:ext cx="352578" cy="1770074"/>
              <a:chOff x="5698840" y="2735053"/>
              <a:chExt cx="408220" cy="1379907"/>
            </a:xfrm>
          </p:grpSpPr>
          <p:cxnSp>
            <p:nvCxnSpPr>
              <p:cNvPr id="73" name="Egyenes összekötő 122"/>
              <p:cNvCxnSpPr/>
              <p:nvPr/>
            </p:nvCxnSpPr>
            <p:spPr>
              <a:xfrm>
                <a:off x="5772722" y="2735053"/>
                <a:ext cx="0" cy="107510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Egyenes összekötő 123"/>
              <p:cNvCxnSpPr/>
              <p:nvPr/>
            </p:nvCxnSpPr>
            <p:spPr>
              <a:xfrm>
                <a:off x="5925122" y="2887453"/>
                <a:ext cx="0" cy="107510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Egyenes összekötő 124"/>
              <p:cNvCxnSpPr/>
              <p:nvPr/>
            </p:nvCxnSpPr>
            <p:spPr>
              <a:xfrm>
                <a:off x="6107060" y="3039853"/>
                <a:ext cx="0" cy="107510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Egyenes összekötő 122"/>
              <p:cNvCxnSpPr/>
              <p:nvPr/>
            </p:nvCxnSpPr>
            <p:spPr>
              <a:xfrm>
                <a:off x="5698840" y="2735053"/>
                <a:ext cx="0" cy="107510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Egyenes összekötő 123"/>
              <p:cNvCxnSpPr/>
              <p:nvPr/>
            </p:nvCxnSpPr>
            <p:spPr>
              <a:xfrm>
                <a:off x="5851240" y="2887453"/>
                <a:ext cx="0" cy="107510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Egyenes összekötő 124"/>
              <p:cNvCxnSpPr/>
              <p:nvPr/>
            </p:nvCxnSpPr>
            <p:spPr>
              <a:xfrm>
                <a:off x="6033178" y="3039853"/>
                <a:ext cx="0" cy="107510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1" name="Tartalom helye 2"/>
          <p:cNvSpPr>
            <a:spLocks noGrp="1"/>
          </p:cNvSpPr>
          <p:nvPr>
            <p:ph idx="1"/>
          </p:nvPr>
        </p:nvSpPr>
        <p:spPr>
          <a:xfrm>
            <a:off x="4677517" y="1688767"/>
            <a:ext cx="4466485" cy="49965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u="sng" dirty="0" smtClean="0"/>
              <a:t>Networks needed</a:t>
            </a:r>
          </a:p>
          <a:p>
            <a:r>
              <a:rPr lang="en-US" sz="2400" dirty="0" smtClean="0"/>
              <a:t>In the host</a:t>
            </a:r>
          </a:p>
          <a:p>
            <a:pPr lvl="1"/>
            <a:r>
              <a:rPr lang="en-US" sz="2000" dirty="0" smtClean="0"/>
              <a:t>Network of host autophagy components and their regulators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In </a:t>
            </a:r>
            <a:r>
              <a:rPr lang="en-US" sz="2400" i="1" dirty="0" smtClean="0"/>
              <a:t>Salmonella</a:t>
            </a:r>
          </a:p>
          <a:p>
            <a:pPr lvl="1"/>
            <a:r>
              <a:rPr lang="en-US" sz="2000" dirty="0" smtClean="0"/>
              <a:t>An integrated network of regulation, protein-protein interactions and metabolism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Host-pathogen interactions</a:t>
            </a:r>
          </a:p>
          <a:p>
            <a:endParaRPr lang="en-US" sz="2400" dirty="0"/>
          </a:p>
          <a:p>
            <a:endParaRPr lang="en-US" sz="2400" dirty="0" smtClean="0"/>
          </a:p>
        </p:txBody>
      </p:sp>
      <p:grpSp>
        <p:nvGrpSpPr>
          <p:cNvPr id="46" name="Csoportba foglalás 131"/>
          <p:cNvGrpSpPr/>
          <p:nvPr/>
        </p:nvGrpSpPr>
        <p:grpSpPr>
          <a:xfrm>
            <a:off x="577217" y="2926997"/>
            <a:ext cx="1546725" cy="475418"/>
            <a:chOff x="755576" y="1988840"/>
            <a:chExt cx="5991225" cy="3086101"/>
          </a:xfrm>
        </p:grpSpPr>
        <p:pic>
          <p:nvPicPr>
            <p:cNvPr id="47" name="Picture 4" descr="http://rupress.typepad.com/.a/6a01053615ed00970c01348386a324970c-pi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C7EAFE"/>
                </a:clrFrom>
                <a:clrTo>
                  <a:srgbClr val="C7EA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1988840"/>
              <a:ext cx="5991225" cy="3086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14" descr="http://www.naturaldigestivehealing.com/blog/wp-content/uploads/2011/06/probiotics-300x225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735"/>
            <a:stretch/>
          </p:blipFill>
          <p:spPr bwMode="auto">
            <a:xfrm rot="20705780">
              <a:off x="4161994" y="2822723"/>
              <a:ext cx="1548575" cy="1927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5" name="Picture 2" descr="http://blogs.discovermagazine.com/discoblog/files/2008/04/bacteria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024" y="3049052"/>
            <a:ext cx="1169170" cy="354820"/>
          </a:xfrm>
          <a:prstGeom prst="roundRect">
            <a:avLst>
              <a:gd name="adj" fmla="val 50000"/>
            </a:avLst>
          </a:prstGeom>
          <a:noFill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 descr="1245686792938124914raemi_Check_mark.svg.hi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619" y="1931886"/>
            <a:ext cx="2019308" cy="1567335"/>
          </a:xfrm>
          <a:prstGeom prst="rect">
            <a:avLst/>
          </a:prstGeom>
        </p:spPr>
      </p:pic>
      <p:pic>
        <p:nvPicPr>
          <p:cNvPr id="56" name="Picture 55" descr="1245686792938124914raemi_Check_mark.svg.hi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509" y="3510274"/>
            <a:ext cx="2019308" cy="156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5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>
      <p:transition xmlns:p14="http://schemas.microsoft.com/office/powerpoint/2010/main"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9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99096" y="960675"/>
            <a:ext cx="5632835" cy="494135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2400" u="sng" dirty="0" err="1" smtClean="0">
                <a:solidFill>
                  <a:srgbClr val="000080"/>
                </a:solidFill>
                <a:cs typeface="Gill Sans" charset="0"/>
              </a:rPr>
              <a:t>Sources</a:t>
            </a:r>
            <a:endParaRPr lang="hu-HU" sz="2400" u="sng" dirty="0" smtClean="0">
              <a:solidFill>
                <a:srgbClr val="000080"/>
              </a:solidFill>
              <a:cs typeface="Gill Sans" charset="0"/>
            </a:endParaRPr>
          </a:p>
          <a:p>
            <a:r>
              <a:rPr lang="hu-HU" sz="2400" dirty="0" smtClean="0">
                <a:solidFill>
                  <a:srgbClr val="000080"/>
                </a:solidFill>
              </a:rPr>
              <a:t>Published </a:t>
            </a:r>
            <a:r>
              <a:rPr lang="hu-HU" sz="2400" dirty="0">
                <a:solidFill>
                  <a:srgbClr val="000080"/>
                </a:solidFill>
              </a:rPr>
              <a:t>manual </a:t>
            </a:r>
            <a:r>
              <a:rPr lang="hu-HU" sz="2400" dirty="0" smtClean="0">
                <a:solidFill>
                  <a:srgbClr val="000080"/>
                </a:solidFill>
              </a:rPr>
              <a:t>curation</a:t>
            </a:r>
            <a:endParaRPr lang="hu-HU" sz="2400" dirty="0">
              <a:solidFill>
                <a:srgbClr val="000080"/>
              </a:solidFill>
            </a:endParaRPr>
          </a:p>
          <a:p>
            <a:pPr lvl="1"/>
            <a:r>
              <a:rPr lang="hu-HU" sz="2000" dirty="0">
                <a:solidFill>
                  <a:srgbClr val="000080"/>
                </a:solidFill>
              </a:rPr>
              <a:t>Schleker </a:t>
            </a:r>
            <a:r>
              <a:rPr lang="hu-HU" sz="2000" i="1" dirty="0">
                <a:solidFill>
                  <a:srgbClr val="000080"/>
                </a:solidFill>
              </a:rPr>
              <a:t>et al.</a:t>
            </a:r>
            <a:r>
              <a:rPr lang="hu-HU" sz="2000" dirty="0">
                <a:solidFill>
                  <a:srgbClr val="000080"/>
                </a:solidFill>
              </a:rPr>
              <a:t>, </a:t>
            </a:r>
            <a:r>
              <a:rPr lang="hu-HU" sz="2000" dirty="0" smtClean="0">
                <a:solidFill>
                  <a:srgbClr val="000080"/>
                </a:solidFill>
              </a:rPr>
              <a:t>2012 (62 PPI)</a:t>
            </a:r>
          </a:p>
          <a:p>
            <a:pPr lvl="1"/>
            <a:endParaRPr lang="hu-HU" sz="1600" dirty="0">
              <a:solidFill>
                <a:srgbClr val="000080"/>
              </a:solidFill>
            </a:endParaRPr>
          </a:p>
          <a:p>
            <a:r>
              <a:rPr lang="hu-HU" sz="2400" dirty="0" smtClean="0">
                <a:solidFill>
                  <a:srgbClr val="000080"/>
                </a:solidFill>
              </a:rPr>
              <a:t>Structure based prediction</a:t>
            </a:r>
          </a:p>
          <a:p>
            <a:endParaRPr lang="hu-HU" sz="1600" dirty="0" smtClean="0">
              <a:solidFill>
                <a:srgbClr val="000080"/>
              </a:solidFill>
            </a:endParaRPr>
          </a:p>
          <a:p>
            <a:r>
              <a:rPr lang="hu-HU" sz="2400" dirty="0" err="1" smtClean="0">
                <a:solidFill>
                  <a:srgbClr val="000080"/>
                </a:solidFill>
              </a:rPr>
              <a:t>Published</a:t>
            </a:r>
            <a:r>
              <a:rPr lang="hu-HU" sz="2400" dirty="0" smtClean="0">
                <a:solidFill>
                  <a:srgbClr val="000080"/>
                </a:solidFill>
              </a:rPr>
              <a:t> </a:t>
            </a:r>
            <a:r>
              <a:rPr lang="hu-HU" sz="2400" dirty="0" err="1" smtClean="0">
                <a:solidFill>
                  <a:srgbClr val="000080"/>
                </a:solidFill>
              </a:rPr>
              <a:t>predictions</a:t>
            </a:r>
            <a:endParaRPr lang="hu-HU" sz="2400" dirty="0" smtClean="0">
              <a:solidFill>
                <a:srgbClr val="000080"/>
              </a:solidFill>
            </a:endParaRPr>
          </a:p>
          <a:p>
            <a:pPr lvl="1"/>
            <a:r>
              <a:rPr lang="hu-HU" sz="2000" dirty="0" smtClean="0">
                <a:solidFill>
                  <a:srgbClr val="000080"/>
                </a:solidFill>
              </a:rPr>
              <a:t>Homology based</a:t>
            </a:r>
            <a:r>
              <a:rPr lang="hu-HU" sz="2000" dirty="0">
                <a:solidFill>
                  <a:srgbClr val="000080"/>
                </a:solidFill>
              </a:rPr>
              <a:t> </a:t>
            </a:r>
            <a:r>
              <a:rPr lang="hu-HU" sz="2000" dirty="0" smtClean="0">
                <a:solidFill>
                  <a:srgbClr val="000080"/>
                </a:solidFill>
              </a:rPr>
              <a:t> </a:t>
            </a:r>
            <a:br>
              <a:rPr lang="hu-HU" sz="2000" dirty="0" smtClean="0">
                <a:solidFill>
                  <a:srgbClr val="000080"/>
                </a:solidFill>
              </a:rPr>
            </a:br>
            <a:r>
              <a:rPr lang="hu-HU" sz="2000" dirty="0" smtClean="0">
                <a:solidFill>
                  <a:srgbClr val="000080"/>
                </a:solidFill>
              </a:rPr>
              <a:t>20,901 protein-protein interactions</a:t>
            </a:r>
            <a:br>
              <a:rPr lang="hu-HU" sz="2000" dirty="0" smtClean="0">
                <a:solidFill>
                  <a:srgbClr val="000080"/>
                </a:solidFill>
              </a:rPr>
            </a:br>
            <a:r>
              <a:rPr lang="hu-HU" sz="2000" dirty="0">
                <a:solidFill>
                  <a:srgbClr val="000080"/>
                </a:solidFill>
              </a:rPr>
              <a:t>Krishnadev &amp; Srinivasan, </a:t>
            </a:r>
            <a:r>
              <a:rPr lang="hu-HU" sz="2000" dirty="0" smtClean="0">
                <a:solidFill>
                  <a:srgbClr val="000080"/>
                </a:solidFill>
              </a:rPr>
              <a:t>2011</a:t>
            </a:r>
          </a:p>
          <a:p>
            <a:pPr lvl="1"/>
            <a:r>
              <a:rPr lang="hu-HU" sz="2000" dirty="0" smtClean="0">
                <a:solidFill>
                  <a:srgbClr val="000080"/>
                </a:solidFill>
              </a:rPr>
              <a:t>Integrated, machine-learning based</a:t>
            </a:r>
            <a:br>
              <a:rPr lang="hu-HU" sz="2000" dirty="0" smtClean="0">
                <a:solidFill>
                  <a:srgbClr val="000080"/>
                </a:solidFill>
              </a:rPr>
            </a:br>
            <a:r>
              <a:rPr lang="hu-HU" sz="2000" dirty="0">
                <a:solidFill>
                  <a:srgbClr val="000080"/>
                </a:solidFill>
              </a:rPr>
              <a:t>28,326 protein-protein </a:t>
            </a:r>
            <a:r>
              <a:rPr lang="hu-HU" sz="2000" dirty="0" smtClean="0">
                <a:solidFill>
                  <a:srgbClr val="000080"/>
                </a:solidFill>
              </a:rPr>
              <a:t>interactions</a:t>
            </a:r>
            <a:br>
              <a:rPr lang="hu-HU" sz="2000" dirty="0" smtClean="0">
                <a:solidFill>
                  <a:srgbClr val="000080"/>
                </a:solidFill>
              </a:rPr>
            </a:br>
            <a:r>
              <a:rPr lang="hu-HU" sz="2000" dirty="0">
                <a:solidFill>
                  <a:srgbClr val="000080"/>
                </a:solidFill>
              </a:rPr>
              <a:t>Kshirsagar </a:t>
            </a:r>
            <a:r>
              <a:rPr lang="hu-HU" sz="2000" i="1" dirty="0">
                <a:solidFill>
                  <a:srgbClr val="000080"/>
                </a:solidFill>
              </a:rPr>
              <a:t>et al</a:t>
            </a:r>
            <a:r>
              <a:rPr lang="hu-HU" sz="2000" dirty="0">
                <a:solidFill>
                  <a:srgbClr val="000080"/>
                </a:solidFill>
              </a:rPr>
              <a:t>., </a:t>
            </a:r>
            <a:r>
              <a:rPr lang="hu-HU" sz="2000" dirty="0" smtClean="0">
                <a:solidFill>
                  <a:srgbClr val="000080"/>
                </a:solidFill>
              </a:rPr>
              <a:t>2012</a:t>
            </a:r>
          </a:p>
          <a:p>
            <a:endParaRPr lang="en-US" sz="24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66185" y="66681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hu-HU" sz="2800" b="1" i="1" dirty="0" smtClean="0">
                <a:solidFill>
                  <a:prstClr val="white"/>
                </a:solidFill>
                <a:cs typeface="Gill Sans" charset="0"/>
              </a:rPr>
              <a:t>Salmonella</a:t>
            </a:r>
            <a:r>
              <a:rPr lang="hu-HU" sz="2800" b="1" dirty="0" smtClean="0">
                <a:solidFill>
                  <a:prstClr val="white"/>
                </a:solidFill>
                <a:cs typeface="Gill Sans" charset="0"/>
              </a:rPr>
              <a:t>-human </a:t>
            </a:r>
            <a:r>
              <a:rPr lang="hu-HU" sz="2800" b="1" dirty="0" err="1" smtClean="0">
                <a:solidFill>
                  <a:prstClr val="white"/>
                </a:solidFill>
                <a:cs typeface="Gill Sans" charset="0"/>
              </a:rPr>
              <a:t>interactions</a:t>
            </a:r>
            <a:endParaRPr lang="en-US" sz="2800" b="1" dirty="0" smtClean="0">
              <a:solidFill>
                <a:prstClr val="white"/>
              </a:solidFill>
              <a:cs typeface="Gill Sans" charset="0"/>
            </a:endParaRPr>
          </a:p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Right Brace 1"/>
          <p:cNvSpPr/>
          <p:nvPr/>
        </p:nvSpPr>
        <p:spPr>
          <a:xfrm>
            <a:off x="4480802" y="1559276"/>
            <a:ext cx="866078" cy="4206207"/>
          </a:xfrm>
          <a:prstGeom prst="rightBrace">
            <a:avLst>
              <a:gd name="adj1" fmla="val 31221"/>
              <a:gd name="adj2" fmla="val 50397"/>
            </a:avLst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322372" y="3363776"/>
            <a:ext cx="435132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0000"/>
              </a:lnSpc>
            </a:pPr>
            <a:r>
              <a:rPr lang="hu-HU" sz="2400" dirty="0">
                <a:solidFill>
                  <a:srgbClr val="000000"/>
                </a:solidFill>
              </a:rPr>
              <a:t>Connections with </a:t>
            </a:r>
            <a:r>
              <a:rPr lang="en-US" sz="2400" dirty="0" smtClean="0">
                <a:solidFill>
                  <a:srgbClr val="000000"/>
                </a:solidFill>
              </a:rPr>
              <a:t>a</a:t>
            </a:r>
            <a:r>
              <a:rPr lang="hu-HU" sz="2400" dirty="0" smtClean="0">
                <a:solidFill>
                  <a:srgbClr val="000000"/>
                </a:solidFill>
              </a:rPr>
              <a:t>utophagy?</a:t>
            </a:r>
            <a:endParaRPr lang="hu-HU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50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2" grpId="0" animBg="1"/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488510" y="675344"/>
            <a:ext cx="8225442" cy="18611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88524" y="1192525"/>
            <a:ext cx="2565405" cy="122603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 smtClean="0"/>
          </a:p>
          <a:p>
            <a:pPr algn="ctr"/>
            <a:r>
              <a:rPr lang="en-US" b="1" dirty="0" smtClean="0"/>
              <a:t>Autophagy proteins</a:t>
            </a:r>
            <a:endParaRPr lang="en-US" b="1" dirty="0"/>
          </a:p>
          <a:p>
            <a:pPr algn="ctr"/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-787844" y="663585"/>
            <a:ext cx="6949497" cy="5510769"/>
            <a:chOff x="-787844" y="663585"/>
            <a:chExt cx="6949497" cy="5510769"/>
          </a:xfrm>
        </p:grpSpPr>
        <p:sp>
          <p:nvSpPr>
            <p:cNvPr id="56" name="Rectangle 55"/>
            <p:cNvSpPr/>
            <p:nvPr/>
          </p:nvSpPr>
          <p:spPr>
            <a:xfrm>
              <a:off x="4062009" y="723906"/>
              <a:ext cx="2099644" cy="52359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-787844" y="663585"/>
              <a:ext cx="1774294" cy="55107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881917" y="2443964"/>
            <a:ext cx="4379674" cy="1576413"/>
            <a:chOff x="881917" y="2443964"/>
            <a:chExt cx="4379674" cy="1576413"/>
          </a:xfrm>
        </p:grpSpPr>
        <p:sp>
          <p:nvSpPr>
            <p:cNvPr id="58" name="Rectangle 57"/>
            <p:cNvSpPr/>
            <p:nvPr/>
          </p:nvSpPr>
          <p:spPr>
            <a:xfrm>
              <a:off x="3057309" y="2466615"/>
              <a:ext cx="2204282" cy="15429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881917" y="2443964"/>
              <a:ext cx="1058488" cy="14122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332686" y="3198244"/>
              <a:ext cx="713359" cy="8221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85393" y="3373039"/>
            <a:ext cx="5164483" cy="1615126"/>
            <a:chOff x="485393" y="3373039"/>
            <a:chExt cx="5164483" cy="1615126"/>
          </a:xfrm>
        </p:grpSpPr>
        <p:sp>
          <p:nvSpPr>
            <p:cNvPr id="61" name="Rectangle 60"/>
            <p:cNvSpPr/>
            <p:nvPr/>
          </p:nvSpPr>
          <p:spPr>
            <a:xfrm>
              <a:off x="3550232" y="3445218"/>
              <a:ext cx="2099644" cy="15429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85393" y="3373039"/>
              <a:ext cx="1058488" cy="150160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5999021" y="3804474"/>
            <a:ext cx="3144979" cy="74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hu-HU" sz="2400" dirty="0" smtClean="0">
                <a:solidFill>
                  <a:srgbClr val="000000"/>
                </a:solidFill>
              </a:rPr>
              <a:t>components?</a:t>
            </a:r>
          </a:p>
          <a:p>
            <a:pPr marL="285750" indent="-285750">
              <a:buFont typeface="Arial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22372" y="3363776"/>
            <a:ext cx="435132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0000"/>
              </a:lnSpc>
            </a:pPr>
            <a:r>
              <a:rPr lang="hu-HU" sz="2400" dirty="0">
                <a:solidFill>
                  <a:srgbClr val="C0504D"/>
                </a:solidFill>
              </a:rPr>
              <a:t>Connections with </a:t>
            </a:r>
            <a:r>
              <a:rPr lang="en-US" sz="2400" dirty="0" smtClean="0">
                <a:solidFill>
                  <a:srgbClr val="C0504D"/>
                </a:solidFill>
              </a:rPr>
              <a:t>a</a:t>
            </a:r>
            <a:r>
              <a:rPr lang="hu-HU" sz="2400" dirty="0" smtClean="0">
                <a:solidFill>
                  <a:srgbClr val="C0504D"/>
                </a:solidFill>
              </a:rPr>
              <a:t>utophagy</a:t>
            </a:r>
            <a:endParaRPr lang="hu-HU" sz="2400" dirty="0">
              <a:solidFill>
                <a:srgbClr val="C0504D"/>
              </a:solidFill>
            </a:endParaRPr>
          </a:p>
        </p:txBody>
      </p:sp>
      <p:cxnSp>
        <p:nvCxnSpPr>
          <p:cNvPr id="95" name="Straight Arrow Connector 94"/>
          <p:cNvCxnSpPr/>
          <p:nvPr/>
        </p:nvCxnSpPr>
        <p:spPr>
          <a:xfrm flipH="1" flipV="1">
            <a:off x="3891899" y="1761786"/>
            <a:ext cx="620834" cy="15120"/>
          </a:xfrm>
          <a:prstGeom prst="straightConnector1">
            <a:avLst/>
          </a:prstGeom>
          <a:ln w="28575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Block Arc 95"/>
          <p:cNvSpPr/>
          <p:nvPr/>
        </p:nvSpPr>
        <p:spPr>
          <a:xfrm rot="5400000">
            <a:off x="738478" y="2063510"/>
            <a:ext cx="6025840" cy="3095971"/>
          </a:xfrm>
          <a:prstGeom prst="blockArc">
            <a:avLst>
              <a:gd name="adj1" fmla="val 11499870"/>
              <a:gd name="adj2" fmla="val 20882757"/>
              <a:gd name="adj3" fmla="val 14686"/>
            </a:avLst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7" name="Picture 96" descr="Salmonella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97263" flipH="1">
            <a:off x="3984053" y="274966"/>
            <a:ext cx="3088285" cy="2127901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4439743" y="5756967"/>
            <a:ext cx="1810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accent2"/>
                </a:solidFill>
              </a:rPr>
              <a:t>Salmonella</a:t>
            </a:r>
          </a:p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effectors</a:t>
            </a:r>
            <a:endParaRPr lang="en-US" b="1" dirty="0">
              <a:solidFill>
                <a:schemeClr val="accent2"/>
              </a:solidFill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764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9" name="Content Placeholder 2"/>
          <p:cNvSpPr txBox="1">
            <a:spLocks/>
          </p:cNvSpPr>
          <p:nvPr/>
        </p:nvSpPr>
        <p:spPr>
          <a:xfrm>
            <a:off x="366185" y="66681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hu-HU" sz="2800" b="1" i="1" dirty="0" smtClean="0">
                <a:solidFill>
                  <a:prstClr val="white"/>
                </a:solidFill>
                <a:cs typeface="Gill Sans" charset="0"/>
              </a:rPr>
              <a:t>Salmonella</a:t>
            </a:r>
            <a:r>
              <a:rPr lang="hu-HU" sz="2800" b="1" dirty="0" smtClean="0">
                <a:solidFill>
                  <a:prstClr val="white"/>
                </a:solidFill>
                <a:cs typeface="Gill Sans" charset="0"/>
              </a:rPr>
              <a:t>-autophagy connections</a:t>
            </a:r>
            <a:endParaRPr lang="en-US" sz="2800" b="1" dirty="0" smtClean="0">
              <a:solidFill>
                <a:prstClr val="white"/>
              </a:solidFill>
              <a:cs typeface="Gill Sans" charset="0"/>
            </a:endParaRPr>
          </a:p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60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9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9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700"/>
                            </p:stCondLst>
                            <p:childTnLst>
                              <p:par>
                                <p:cTn id="1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6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16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nut 14"/>
          <p:cNvSpPr/>
          <p:nvPr/>
        </p:nvSpPr>
        <p:spPr>
          <a:xfrm>
            <a:off x="366185" y="0"/>
            <a:ext cx="4395351" cy="4078744"/>
          </a:xfrm>
          <a:prstGeom prst="donut">
            <a:avLst>
              <a:gd name="adj" fmla="val 14196"/>
            </a:avLst>
          </a:prstGeom>
          <a:solidFill>
            <a:srgbClr val="008000">
              <a:alpha val="15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-1488510" y="675344"/>
            <a:ext cx="8225442" cy="18611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620410" y="3486887"/>
            <a:ext cx="181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Enzymes</a:t>
            </a:r>
            <a:endParaRPr lang="en-US" b="1" dirty="0"/>
          </a:p>
        </p:txBody>
      </p:sp>
      <p:sp>
        <p:nvSpPr>
          <p:cNvPr id="7" name="Oval 6"/>
          <p:cNvSpPr/>
          <p:nvPr/>
        </p:nvSpPr>
        <p:spPr>
          <a:xfrm>
            <a:off x="1288524" y="1192525"/>
            <a:ext cx="2565405" cy="122603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 smtClean="0"/>
          </a:p>
          <a:p>
            <a:pPr algn="ctr"/>
            <a:r>
              <a:rPr lang="en-US" b="1" dirty="0" smtClean="0"/>
              <a:t>Autophagy proteins</a:t>
            </a:r>
            <a:endParaRPr lang="en-US" b="1" dirty="0"/>
          </a:p>
          <a:p>
            <a:pPr algn="ctr"/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-787844" y="663585"/>
            <a:ext cx="6949497" cy="5510769"/>
            <a:chOff x="-787844" y="663585"/>
            <a:chExt cx="6949497" cy="5510769"/>
          </a:xfrm>
        </p:grpSpPr>
        <p:sp>
          <p:nvSpPr>
            <p:cNvPr id="56" name="Rectangle 55"/>
            <p:cNvSpPr/>
            <p:nvPr/>
          </p:nvSpPr>
          <p:spPr>
            <a:xfrm>
              <a:off x="4062009" y="723906"/>
              <a:ext cx="2099644" cy="52359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-787844" y="663585"/>
              <a:ext cx="1774294" cy="55107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881917" y="2443964"/>
            <a:ext cx="4379674" cy="1576413"/>
            <a:chOff x="881917" y="2443964"/>
            <a:chExt cx="4379674" cy="1576413"/>
          </a:xfrm>
        </p:grpSpPr>
        <p:sp>
          <p:nvSpPr>
            <p:cNvPr id="58" name="Rectangle 57"/>
            <p:cNvSpPr/>
            <p:nvPr/>
          </p:nvSpPr>
          <p:spPr>
            <a:xfrm>
              <a:off x="3057309" y="2466615"/>
              <a:ext cx="2204282" cy="15429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881917" y="2443964"/>
              <a:ext cx="1058488" cy="14122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332686" y="3198244"/>
              <a:ext cx="713359" cy="8221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85393" y="3373039"/>
            <a:ext cx="5164483" cy="1615126"/>
            <a:chOff x="485393" y="3373039"/>
            <a:chExt cx="5164483" cy="1615126"/>
          </a:xfrm>
        </p:grpSpPr>
        <p:sp>
          <p:nvSpPr>
            <p:cNvPr id="61" name="Rectangle 60"/>
            <p:cNvSpPr/>
            <p:nvPr/>
          </p:nvSpPr>
          <p:spPr>
            <a:xfrm>
              <a:off x="3550232" y="3445218"/>
              <a:ext cx="2099644" cy="15429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85393" y="3373039"/>
              <a:ext cx="1058488" cy="150160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2162203" y="2524742"/>
            <a:ext cx="714240" cy="970640"/>
            <a:chOff x="2162203" y="2524742"/>
            <a:chExt cx="714240" cy="970640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2162203" y="2524742"/>
              <a:ext cx="15120" cy="962145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2359963" y="2616671"/>
              <a:ext cx="0" cy="878711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2" idx="0"/>
            </p:cNvCxnSpPr>
            <p:nvPr/>
          </p:nvCxnSpPr>
          <p:spPr>
            <a:xfrm flipV="1">
              <a:off x="2525504" y="2625745"/>
              <a:ext cx="0" cy="861142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2693803" y="2625745"/>
              <a:ext cx="15120" cy="869637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2861323" y="2533237"/>
              <a:ext cx="15120" cy="962145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5999021" y="3804474"/>
            <a:ext cx="3144979" cy="1151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hu-HU" sz="2400" dirty="0" smtClean="0">
                <a:solidFill>
                  <a:srgbClr val="000000"/>
                </a:solidFill>
              </a:rPr>
              <a:t>components?</a:t>
            </a: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hu-HU" sz="2400" dirty="0" smtClean="0">
                <a:solidFill>
                  <a:srgbClr val="008000"/>
                </a:solidFill>
              </a:rPr>
              <a:t>regulating enzymes?</a:t>
            </a:r>
          </a:p>
          <a:p>
            <a:pPr marL="285750" indent="-285750">
              <a:buFont typeface="Arial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22372" y="3363776"/>
            <a:ext cx="435132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0000"/>
              </a:lnSpc>
            </a:pPr>
            <a:r>
              <a:rPr lang="hu-HU" sz="2400" dirty="0">
                <a:solidFill>
                  <a:srgbClr val="C0504D"/>
                </a:solidFill>
              </a:rPr>
              <a:t>Connections with </a:t>
            </a:r>
            <a:r>
              <a:rPr lang="en-US" sz="2400" dirty="0" smtClean="0">
                <a:solidFill>
                  <a:srgbClr val="C0504D"/>
                </a:solidFill>
              </a:rPr>
              <a:t>a</a:t>
            </a:r>
            <a:r>
              <a:rPr lang="hu-HU" sz="2400" dirty="0" smtClean="0">
                <a:solidFill>
                  <a:srgbClr val="C0504D"/>
                </a:solidFill>
              </a:rPr>
              <a:t>utophagy</a:t>
            </a:r>
            <a:endParaRPr lang="hu-HU" sz="2400" dirty="0">
              <a:solidFill>
                <a:srgbClr val="C0504D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3057309" y="3728966"/>
            <a:ext cx="1794091" cy="0"/>
          </a:xfrm>
          <a:prstGeom prst="straightConnector1">
            <a:avLst/>
          </a:prstGeom>
          <a:ln w="28575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3891899" y="1761786"/>
            <a:ext cx="620834" cy="15120"/>
          </a:xfrm>
          <a:prstGeom prst="straightConnector1">
            <a:avLst/>
          </a:prstGeom>
          <a:ln w="28575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Block Arc 31"/>
          <p:cNvSpPr/>
          <p:nvPr/>
        </p:nvSpPr>
        <p:spPr>
          <a:xfrm rot="5400000">
            <a:off x="738478" y="2063510"/>
            <a:ext cx="6025840" cy="3095971"/>
          </a:xfrm>
          <a:prstGeom prst="blockArc">
            <a:avLst>
              <a:gd name="adj1" fmla="val 11499870"/>
              <a:gd name="adj2" fmla="val 20882757"/>
              <a:gd name="adj3" fmla="val 14686"/>
            </a:avLst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3" name="Picture 32" descr="Salmonella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97263" flipH="1">
            <a:off x="3984053" y="274966"/>
            <a:ext cx="3088285" cy="212790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4439743" y="5756967"/>
            <a:ext cx="1810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accent2"/>
                </a:solidFill>
              </a:rPr>
              <a:t>Salmonella</a:t>
            </a:r>
          </a:p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effectors</a:t>
            </a:r>
            <a:endParaRPr lang="en-US" b="1" dirty="0">
              <a:solidFill>
                <a:schemeClr val="accent2"/>
              </a:solidFill>
            </a:endParaRPr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764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366185" y="66681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hu-HU" sz="2800" b="1" i="1" dirty="0" smtClean="0">
                <a:solidFill>
                  <a:prstClr val="white"/>
                </a:solidFill>
                <a:cs typeface="Gill Sans" charset="0"/>
              </a:rPr>
              <a:t>Salmonella</a:t>
            </a:r>
            <a:r>
              <a:rPr lang="hu-HU" sz="2800" b="1" dirty="0" smtClean="0">
                <a:solidFill>
                  <a:prstClr val="white"/>
                </a:solidFill>
                <a:cs typeface="Gill Sans" charset="0"/>
              </a:rPr>
              <a:t>-autophagy connections</a:t>
            </a:r>
            <a:endParaRPr lang="en-US" sz="2800" b="1" dirty="0" smtClean="0">
              <a:solidFill>
                <a:prstClr val="white"/>
              </a:solidFill>
              <a:cs typeface="Gill Sans" charset="0"/>
            </a:endParaRPr>
          </a:p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32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nut 14"/>
          <p:cNvSpPr/>
          <p:nvPr/>
        </p:nvSpPr>
        <p:spPr>
          <a:xfrm>
            <a:off x="366185" y="0"/>
            <a:ext cx="4395351" cy="4078744"/>
          </a:xfrm>
          <a:prstGeom prst="donut">
            <a:avLst>
              <a:gd name="adj" fmla="val 14196"/>
            </a:avLst>
          </a:prstGeom>
          <a:solidFill>
            <a:srgbClr val="008000">
              <a:alpha val="15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Donut 17"/>
          <p:cNvSpPr/>
          <p:nvPr/>
        </p:nvSpPr>
        <p:spPr>
          <a:xfrm>
            <a:off x="-63372" y="-92849"/>
            <a:ext cx="5385744" cy="5136604"/>
          </a:xfrm>
          <a:prstGeom prst="donut">
            <a:avLst>
              <a:gd name="adj" fmla="val 10523"/>
            </a:avLst>
          </a:prstGeom>
          <a:solidFill>
            <a:srgbClr val="26A7E7">
              <a:alpha val="26000"/>
            </a:srgb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-1488510" y="675344"/>
            <a:ext cx="8225442" cy="18611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620410" y="3486887"/>
            <a:ext cx="181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Enzymes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620410" y="4505312"/>
            <a:ext cx="181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/>
              <a:t>miRNAs</a:t>
            </a:r>
            <a:endParaRPr lang="en-US" b="1" dirty="0"/>
          </a:p>
        </p:txBody>
      </p:sp>
      <p:sp>
        <p:nvSpPr>
          <p:cNvPr id="7" name="Oval 6"/>
          <p:cNvSpPr/>
          <p:nvPr/>
        </p:nvSpPr>
        <p:spPr>
          <a:xfrm>
            <a:off x="1288524" y="1192525"/>
            <a:ext cx="2565405" cy="122603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 smtClean="0"/>
          </a:p>
          <a:p>
            <a:pPr algn="ctr"/>
            <a:r>
              <a:rPr lang="en-US" b="1" dirty="0" smtClean="0"/>
              <a:t>Autophagy proteins</a:t>
            </a:r>
            <a:endParaRPr lang="en-US" b="1" dirty="0"/>
          </a:p>
          <a:p>
            <a:pPr algn="ctr"/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-787844" y="663585"/>
            <a:ext cx="6949497" cy="5510769"/>
            <a:chOff x="-787844" y="663585"/>
            <a:chExt cx="6949497" cy="5510769"/>
          </a:xfrm>
        </p:grpSpPr>
        <p:sp>
          <p:nvSpPr>
            <p:cNvPr id="56" name="Rectangle 55"/>
            <p:cNvSpPr/>
            <p:nvPr/>
          </p:nvSpPr>
          <p:spPr>
            <a:xfrm>
              <a:off x="4062009" y="723906"/>
              <a:ext cx="2099644" cy="52359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-787844" y="663585"/>
              <a:ext cx="1774294" cy="55107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881917" y="2443964"/>
            <a:ext cx="4379674" cy="1576413"/>
            <a:chOff x="881917" y="2443964"/>
            <a:chExt cx="4379674" cy="1576413"/>
          </a:xfrm>
        </p:grpSpPr>
        <p:sp>
          <p:nvSpPr>
            <p:cNvPr id="58" name="Rectangle 57"/>
            <p:cNvSpPr/>
            <p:nvPr/>
          </p:nvSpPr>
          <p:spPr>
            <a:xfrm>
              <a:off x="3057309" y="2466615"/>
              <a:ext cx="2204282" cy="15429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881917" y="2443964"/>
              <a:ext cx="1058488" cy="14122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332686" y="3198244"/>
              <a:ext cx="713359" cy="8221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85393" y="3373039"/>
            <a:ext cx="5164483" cy="1615126"/>
            <a:chOff x="485393" y="3373039"/>
            <a:chExt cx="5164483" cy="1615126"/>
          </a:xfrm>
        </p:grpSpPr>
        <p:sp>
          <p:nvSpPr>
            <p:cNvPr id="61" name="Rectangle 60"/>
            <p:cNvSpPr/>
            <p:nvPr/>
          </p:nvSpPr>
          <p:spPr>
            <a:xfrm>
              <a:off x="3550232" y="3445218"/>
              <a:ext cx="2099644" cy="15429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85393" y="3373039"/>
              <a:ext cx="1058488" cy="150160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2162203" y="2524742"/>
            <a:ext cx="714240" cy="970640"/>
            <a:chOff x="2162203" y="2524742"/>
            <a:chExt cx="714240" cy="970640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2162203" y="2524742"/>
              <a:ext cx="15120" cy="962145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2359963" y="2616671"/>
              <a:ext cx="0" cy="878711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2" idx="0"/>
            </p:cNvCxnSpPr>
            <p:nvPr/>
          </p:nvCxnSpPr>
          <p:spPr>
            <a:xfrm flipV="1">
              <a:off x="2525504" y="2625745"/>
              <a:ext cx="0" cy="861142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2693803" y="2625745"/>
              <a:ext cx="15120" cy="869637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2861323" y="2533237"/>
              <a:ext cx="15120" cy="962145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1694925" y="2336800"/>
            <a:ext cx="1750792" cy="2059761"/>
            <a:chOff x="1694925" y="2336800"/>
            <a:chExt cx="1750792" cy="2059761"/>
          </a:xfrm>
        </p:grpSpPr>
        <p:cxnSp>
          <p:nvCxnSpPr>
            <p:cNvPr id="30" name="Straight Arrow Connector 29"/>
            <p:cNvCxnSpPr/>
            <p:nvPr/>
          </p:nvCxnSpPr>
          <p:spPr>
            <a:xfrm flipV="1">
              <a:off x="3220742" y="2396067"/>
              <a:ext cx="0" cy="2000494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3430597" y="2336800"/>
              <a:ext cx="15120" cy="202589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1916887" y="2443963"/>
              <a:ext cx="0" cy="1952598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1694925" y="2336800"/>
              <a:ext cx="0" cy="1964268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5999021" y="3804474"/>
            <a:ext cx="3144979" cy="1557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hu-HU" sz="2400" dirty="0" smtClean="0">
                <a:solidFill>
                  <a:srgbClr val="000000"/>
                </a:solidFill>
              </a:rPr>
              <a:t>components?</a:t>
            </a: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hu-HU" sz="2400" dirty="0" smtClean="0">
                <a:solidFill>
                  <a:srgbClr val="008000"/>
                </a:solidFill>
              </a:rPr>
              <a:t>regulating enzymes?</a:t>
            </a: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r</a:t>
            </a:r>
            <a:r>
              <a:rPr lang="hu-HU" sz="2400" dirty="0">
                <a:solidFill>
                  <a:schemeClr val="accent5">
                    <a:lumMod val="75000"/>
                  </a:schemeClr>
                </a:solidFill>
              </a:rPr>
              <a:t>egulating miRNA?</a:t>
            </a:r>
          </a:p>
          <a:p>
            <a:pPr marL="285750" indent="-285750">
              <a:buFont typeface="Arial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22372" y="3363776"/>
            <a:ext cx="435132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0000"/>
              </a:lnSpc>
            </a:pPr>
            <a:r>
              <a:rPr lang="hu-HU" sz="2400" dirty="0">
                <a:solidFill>
                  <a:srgbClr val="C0504D"/>
                </a:solidFill>
              </a:rPr>
              <a:t>Connections with </a:t>
            </a:r>
            <a:r>
              <a:rPr lang="en-US" sz="2400" dirty="0" smtClean="0">
                <a:solidFill>
                  <a:srgbClr val="C0504D"/>
                </a:solidFill>
              </a:rPr>
              <a:t>a</a:t>
            </a:r>
            <a:r>
              <a:rPr lang="hu-HU" sz="2400" dirty="0" smtClean="0">
                <a:solidFill>
                  <a:srgbClr val="C0504D"/>
                </a:solidFill>
              </a:rPr>
              <a:t>utophagy</a:t>
            </a:r>
            <a:endParaRPr lang="hu-HU" sz="2400" dirty="0">
              <a:solidFill>
                <a:srgbClr val="C0504D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3220742" y="4665615"/>
            <a:ext cx="1511899" cy="24363"/>
          </a:xfrm>
          <a:prstGeom prst="straightConnector1">
            <a:avLst/>
          </a:prstGeom>
          <a:ln w="28575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3057309" y="3728966"/>
            <a:ext cx="1794091" cy="0"/>
          </a:xfrm>
          <a:prstGeom prst="straightConnector1">
            <a:avLst/>
          </a:prstGeom>
          <a:ln w="28575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3891899" y="1761786"/>
            <a:ext cx="620834" cy="15120"/>
          </a:xfrm>
          <a:prstGeom prst="straightConnector1">
            <a:avLst/>
          </a:prstGeom>
          <a:ln w="28575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Block Arc 40"/>
          <p:cNvSpPr/>
          <p:nvPr/>
        </p:nvSpPr>
        <p:spPr>
          <a:xfrm rot="5400000">
            <a:off x="738478" y="2063510"/>
            <a:ext cx="6025840" cy="3095971"/>
          </a:xfrm>
          <a:prstGeom prst="blockArc">
            <a:avLst>
              <a:gd name="adj1" fmla="val 11499870"/>
              <a:gd name="adj2" fmla="val 20882757"/>
              <a:gd name="adj3" fmla="val 14686"/>
            </a:avLst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2" name="Picture 41" descr="Salmonella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97263" flipH="1">
            <a:off x="3984053" y="274966"/>
            <a:ext cx="3088285" cy="2127901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4439743" y="5756967"/>
            <a:ext cx="1810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accent2"/>
                </a:solidFill>
              </a:rPr>
              <a:t>Salmonella</a:t>
            </a:r>
          </a:p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effectors</a:t>
            </a:r>
            <a:endParaRPr lang="en-US" b="1" dirty="0">
              <a:solidFill>
                <a:schemeClr val="accent2"/>
              </a:solidFill>
            </a:endParaRP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764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366185" y="66681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hu-HU" sz="2800" b="1" i="1" dirty="0" smtClean="0">
                <a:solidFill>
                  <a:prstClr val="white"/>
                </a:solidFill>
                <a:cs typeface="Gill Sans" charset="0"/>
              </a:rPr>
              <a:t>Salmonella</a:t>
            </a:r>
            <a:r>
              <a:rPr lang="hu-HU" sz="2800" b="1" dirty="0" smtClean="0">
                <a:solidFill>
                  <a:prstClr val="white"/>
                </a:solidFill>
                <a:cs typeface="Gill Sans" charset="0"/>
              </a:rPr>
              <a:t>-autophagy connections</a:t>
            </a:r>
            <a:endParaRPr lang="en-US" sz="2800" b="1" dirty="0" smtClean="0">
              <a:solidFill>
                <a:prstClr val="white"/>
              </a:solidFill>
              <a:cs typeface="Gill Sans" charset="0"/>
            </a:endParaRPr>
          </a:p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6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nut 14"/>
          <p:cNvSpPr/>
          <p:nvPr/>
        </p:nvSpPr>
        <p:spPr>
          <a:xfrm>
            <a:off x="366185" y="0"/>
            <a:ext cx="4395351" cy="4078744"/>
          </a:xfrm>
          <a:prstGeom prst="donut">
            <a:avLst>
              <a:gd name="adj" fmla="val 14196"/>
            </a:avLst>
          </a:prstGeom>
          <a:solidFill>
            <a:srgbClr val="008000">
              <a:alpha val="15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Donut 16"/>
          <p:cNvSpPr/>
          <p:nvPr/>
        </p:nvSpPr>
        <p:spPr>
          <a:xfrm>
            <a:off x="-667489" y="-628501"/>
            <a:ext cx="6651390" cy="6549171"/>
          </a:xfrm>
          <a:prstGeom prst="donut">
            <a:avLst>
              <a:gd name="adj" fmla="val 8457"/>
            </a:avLst>
          </a:prstGeom>
          <a:solidFill>
            <a:schemeClr val="tx2">
              <a:alpha val="25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Donut 17"/>
          <p:cNvSpPr/>
          <p:nvPr/>
        </p:nvSpPr>
        <p:spPr>
          <a:xfrm>
            <a:off x="-63372" y="-92849"/>
            <a:ext cx="5385744" cy="5136604"/>
          </a:xfrm>
          <a:prstGeom prst="donut">
            <a:avLst>
              <a:gd name="adj" fmla="val 10523"/>
            </a:avLst>
          </a:prstGeom>
          <a:solidFill>
            <a:srgbClr val="26A7E7">
              <a:alpha val="26000"/>
            </a:srgb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-1488510" y="675344"/>
            <a:ext cx="8225442" cy="18611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620410" y="3486887"/>
            <a:ext cx="181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Enzymes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620410" y="4505312"/>
            <a:ext cx="181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/>
              <a:t>miRNAs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620410" y="5453991"/>
            <a:ext cx="181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TFs</a:t>
            </a:r>
            <a:endParaRPr lang="en-US" b="1" dirty="0"/>
          </a:p>
        </p:txBody>
      </p:sp>
      <p:sp>
        <p:nvSpPr>
          <p:cNvPr id="7" name="Oval 6"/>
          <p:cNvSpPr/>
          <p:nvPr/>
        </p:nvSpPr>
        <p:spPr>
          <a:xfrm>
            <a:off x="1288524" y="1192525"/>
            <a:ext cx="2565405" cy="122603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 smtClean="0"/>
          </a:p>
          <a:p>
            <a:pPr algn="ctr"/>
            <a:r>
              <a:rPr lang="en-US" b="1" dirty="0" smtClean="0"/>
              <a:t>Autophagy proteins</a:t>
            </a:r>
            <a:endParaRPr lang="en-US" b="1" dirty="0"/>
          </a:p>
          <a:p>
            <a:pPr algn="ctr"/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-787844" y="663585"/>
            <a:ext cx="6949497" cy="5510769"/>
            <a:chOff x="-787844" y="663585"/>
            <a:chExt cx="6949497" cy="5510769"/>
          </a:xfrm>
        </p:grpSpPr>
        <p:sp>
          <p:nvSpPr>
            <p:cNvPr id="56" name="Rectangle 55"/>
            <p:cNvSpPr/>
            <p:nvPr/>
          </p:nvSpPr>
          <p:spPr>
            <a:xfrm>
              <a:off x="4062009" y="723906"/>
              <a:ext cx="2099644" cy="52359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-787844" y="663585"/>
              <a:ext cx="1774294" cy="55107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881917" y="2443964"/>
            <a:ext cx="4379674" cy="1576413"/>
            <a:chOff x="881917" y="2443964"/>
            <a:chExt cx="4379674" cy="1576413"/>
          </a:xfrm>
        </p:grpSpPr>
        <p:sp>
          <p:nvSpPr>
            <p:cNvPr id="58" name="Rectangle 57"/>
            <p:cNvSpPr/>
            <p:nvPr/>
          </p:nvSpPr>
          <p:spPr>
            <a:xfrm>
              <a:off x="3057309" y="2466615"/>
              <a:ext cx="2204282" cy="15429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881917" y="2443964"/>
              <a:ext cx="1058488" cy="14122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332686" y="3198244"/>
              <a:ext cx="713359" cy="8221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85393" y="3373039"/>
            <a:ext cx="5164483" cy="1615126"/>
            <a:chOff x="485393" y="3373039"/>
            <a:chExt cx="5164483" cy="1615126"/>
          </a:xfrm>
        </p:grpSpPr>
        <p:sp>
          <p:nvSpPr>
            <p:cNvPr id="61" name="Rectangle 60"/>
            <p:cNvSpPr/>
            <p:nvPr/>
          </p:nvSpPr>
          <p:spPr>
            <a:xfrm>
              <a:off x="3550232" y="3445218"/>
              <a:ext cx="2099644" cy="15429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85393" y="3373039"/>
              <a:ext cx="1058488" cy="150160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2162203" y="2524742"/>
            <a:ext cx="714240" cy="970640"/>
            <a:chOff x="2162203" y="2524742"/>
            <a:chExt cx="714240" cy="970640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2162203" y="2524742"/>
              <a:ext cx="15120" cy="962145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2359963" y="2616671"/>
              <a:ext cx="0" cy="878711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2" idx="0"/>
            </p:cNvCxnSpPr>
            <p:nvPr/>
          </p:nvCxnSpPr>
          <p:spPr>
            <a:xfrm flipV="1">
              <a:off x="2525504" y="2625745"/>
              <a:ext cx="0" cy="861142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2693803" y="2625745"/>
              <a:ext cx="15120" cy="869637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2861323" y="2533237"/>
              <a:ext cx="15120" cy="962145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1694925" y="2336800"/>
            <a:ext cx="1750792" cy="2059761"/>
            <a:chOff x="1694925" y="2336800"/>
            <a:chExt cx="1750792" cy="2059761"/>
          </a:xfrm>
        </p:grpSpPr>
        <p:cxnSp>
          <p:nvCxnSpPr>
            <p:cNvPr id="30" name="Straight Arrow Connector 29"/>
            <p:cNvCxnSpPr/>
            <p:nvPr/>
          </p:nvCxnSpPr>
          <p:spPr>
            <a:xfrm flipV="1">
              <a:off x="3220742" y="2396067"/>
              <a:ext cx="0" cy="2000494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3430597" y="2336800"/>
              <a:ext cx="15120" cy="202589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1916887" y="2443963"/>
              <a:ext cx="0" cy="1952598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1694925" y="2336800"/>
              <a:ext cx="0" cy="1964268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1288524" y="1985118"/>
            <a:ext cx="2580526" cy="3230349"/>
            <a:chOff x="1288524" y="1985118"/>
            <a:chExt cx="2580526" cy="3230349"/>
          </a:xfrm>
        </p:grpSpPr>
        <p:cxnSp>
          <p:nvCxnSpPr>
            <p:cNvPr id="42" name="Straight Arrow Connector 41"/>
            <p:cNvCxnSpPr/>
            <p:nvPr/>
          </p:nvCxnSpPr>
          <p:spPr>
            <a:xfrm flipV="1">
              <a:off x="3661009" y="2202349"/>
              <a:ext cx="0" cy="3013118"/>
            </a:xfrm>
            <a:prstGeom prst="straightConnector1">
              <a:avLst/>
            </a:prstGeom>
            <a:ln>
              <a:solidFill>
                <a:schemeClr val="tx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3869050" y="1985119"/>
              <a:ext cx="0" cy="3128748"/>
            </a:xfrm>
            <a:prstGeom prst="straightConnector1">
              <a:avLst/>
            </a:prstGeom>
            <a:ln>
              <a:solidFill>
                <a:schemeClr val="tx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V="1">
              <a:off x="1485086" y="2202349"/>
              <a:ext cx="0" cy="2911518"/>
            </a:xfrm>
            <a:prstGeom prst="straightConnector1">
              <a:avLst/>
            </a:prstGeom>
            <a:ln>
              <a:solidFill>
                <a:schemeClr val="tx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V="1">
              <a:off x="1288524" y="1985118"/>
              <a:ext cx="1" cy="3058637"/>
            </a:xfrm>
            <a:prstGeom prst="straightConnector1">
              <a:avLst/>
            </a:prstGeom>
            <a:ln>
              <a:solidFill>
                <a:schemeClr val="tx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5999021" y="3804474"/>
            <a:ext cx="3144979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hu-HU" sz="2400" dirty="0" smtClean="0">
                <a:solidFill>
                  <a:srgbClr val="000000"/>
                </a:solidFill>
              </a:rPr>
              <a:t>components?</a:t>
            </a: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hu-HU" sz="2400" dirty="0" smtClean="0">
                <a:solidFill>
                  <a:srgbClr val="008000"/>
                </a:solidFill>
              </a:rPr>
              <a:t>regulating enzymes?</a:t>
            </a: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r</a:t>
            </a:r>
            <a:r>
              <a:rPr lang="hu-HU" sz="2400" dirty="0">
                <a:solidFill>
                  <a:schemeClr val="accent5">
                    <a:lumMod val="75000"/>
                  </a:schemeClr>
                </a:solidFill>
              </a:rPr>
              <a:t>egulating miRNA?</a:t>
            </a: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r</a:t>
            </a:r>
            <a:r>
              <a:rPr lang="hu-HU" sz="2400" dirty="0" smtClean="0">
                <a:solidFill>
                  <a:srgbClr val="0000FF"/>
                </a:solidFill>
              </a:rPr>
              <a:t>egulating transcription factors?</a:t>
            </a:r>
          </a:p>
          <a:p>
            <a:pPr marL="285750" indent="-285750">
              <a:buFont typeface="Arial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22372" y="3363776"/>
            <a:ext cx="435132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0000"/>
              </a:lnSpc>
            </a:pPr>
            <a:r>
              <a:rPr lang="hu-HU" sz="2400" dirty="0">
                <a:solidFill>
                  <a:srgbClr val="C0504D"/>
                </a:solidFill>
              </a:rPr>
              <a:t>Connections with </a:t>
            </a:r>
            <a:r>
              <a:rPr lang="en-US" sz="2400" dirty="0" smtClean="0">
                <a:solidFill>
                  <a:srgbClr val="C0504D"/>
                </a:solidFill>
              </a:rPr>
              <a:t>a</a:t>
            </a:r>
            <a:r>
              <a:rPr lang="hu-HU" sz="2400" dirty="0" smtClean="0">
                <a:solidFill>
                  <a:srgbClr val="C0504D"/>
                </a:solidFill>
              </a:rPr>
              <a:t>utophagy</a:t>
            </a:r>
            <a:endParaRPr lang="hu-HU" sz="2400" dirty="0">
              <a:solidFill>
                <a:srgbClr val="C0504D"/>
              </a:solidFill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 flipH="1">
            <a:off x="3550233" y="5418150"/>
            <a:ext cx="962500" cy="0"/>
          </a:xfrm>
          <a:prstGeom prst="straightConnector1">
            <a:avLst/>
          </a:prstGeom>
          <a:ln w="28575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3220742" y="4665615"/>
            <a:ext cx="1511899" cy="24363"/>
          </a:xfrm>
          <a:prstGeom prst="straightConnector1">
            <a:avLst/>
          </a:prstGeom>
          <a:ln w="28575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3057309" y="3728966"/>
            <a:ext cx="1794091" cy="0"/>
          </a:xfrm>
          <a:prstGeom prst="straightConnector1">
            <a:avLst/>
          </a:prstGeom>
          <a:ln w="28575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3891899" y="1761786"/>
            <a:ext cx="620834" cy="15120"/>
          </a:xfrm>
          <a:prstGeom prst="straightConnector1">
            <a:avLst/>
          </a:prstGeom>
          <a:ln w="28575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Block Arc 49"/>
          <p:cNvSpPr/>
          <p:nvPr/>
        </p:nvSpPr>
        <p:spPr>
          <a:xfrm rot="5400000">
            <a:off x="738478" y="2063510"/>
            <a:ext cx="6025840" cy="3095971"/>
          </a:xfrm>
          <a:prstGeom prst="blockArc">
            <a:avLst>
              <a:gd name="adj1" fmla="val 11499870"/>
              <a:gd name="adj2" fmla="val 20882757"/>
              <a:gd name="adj3" fmla="val 14686"/>
            </a:avLst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1" name="Picture 50" descr="Salmonella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97263" flipH="1">
            <a:off x="3984053" y="274966"/>
            <a:ext cx="3088285" cy="2127901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4439743" y="5756967"/>
            <a:ext cx="1810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accent2"/>
                </a:solidFill>
              </a:rPr>
              <a:t>Salmonella</a:t>
            </a:r>
          </a:p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effectors</a:t>
            </a:r>
            <a:endParaRPr lang="en-US" b="1" dirty="0">
              <a:solidFill>
                <a:schemeClr val="accent2"/>
              </a:solidFill>
            </a:endParaRP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764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366185" y="66681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hu-HU" sz="2800" b="1" i="1" dirty="0" smtClean="0">
                <a:solidFill>
                  <a:prstClr val="white"/>
                </a:solidFill>
                <a:cs typeface="Gill Sans" charset="0"/>
              </a:rPr>
              <a:t>Salmonella</a:t>
            </a:r>
            <a:r>
              <a:rPr lang="hu-HU" sz="2800" b="1" dirty="0" smtClean="0">
                <a:solidFill>
                  <a:prstClr val="white"/>
                </a:solidFill>
                <a:cs typeface="Gill Sans" charset="0"/>
              </a:rPr>
              <a:t>-autophagy connections</a:t>
            </a:r>
            <a:endParaRPr lang="en-US" sz="2800" b="1" dirty="0" smtClean="0">
              <a:solidFill>
                <a:prstClr val="white"/>
              </a:solidFill>
              <a:cs typeface="Gill Sans" charset="0"/>
            </a:endParaRPr>
          </a:p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98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6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6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142" y="1236322"/>
            <a:ext cx="7289729" cy="4647177"/>
          </a:xfrm>
          <a:prstGeom prst="rect">
            <a:avLst/>
          </a:prstGeom>
          <a:ln>
            <a:noFill/>
          </a:ln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366185" y="66681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2800" b="1" dirty="0" smtClean="0">
                <a:solidFill>
                  <a:prstClr val="white"/>
                </a:solidFill>
                <a:cs typeface="Gill Sans" charset="0"/>
              </a:rPr>
              <a:t>Phases of autophagy</a:t>
            </a:r>
            <a:endParaRPr lang="en-US" sz="2800" b="1" dirty="0" smtClean="0">
              <a:solidFill>
                <a:prstClr val="white"/>
              </a:solidFill>
              <a:cs typeface="Gill Sans" charset="0"/>
            </a:endParaRPr>
          </a:p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4" name="CustomShape 1"/>
          <p:cNvSpPr/>
          <p:nvPr/>
        </p:nvSpPr>
        <p:spPr>
          <a:xfrm>
            <a:off x="391535" y="195951"/>
            <a:ext cx="8225171" cy="11420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7" name="Picture 19"/>
          <p:cNvPicPr/>
          <p:nvPr/>
        </p:nvPicPr>
        <p:blipFill rotWithShape="1">
          <a:blip r:embed="rId4"/>
          <a:srcRect b="-162"/>
          <a:stretch/>
        </p:blipFill>
        <p:spPr>
          <a:xfrm>
            <a:off x="2488599" y="5232469"/>
            <a:ext cx="5376992" cy="1625531"/>
          </a:xfrm>
          <a:prstGeom prst="rect">
            <a:avLst/>
          </a:prstGeom>
          <a:ln>
            <a:noFill/>
          </a:ln>
        </p:spPr>
      </p:pic>
      <p:sp>
        <p:nvSpPr>
          <p:cNvPr id="129" name="CustomShape 4"/>
          <p:cNvSpPr/>
          <p:nvPr/>
        </p:nvSpPr>
        <p:spPr>
          <a:xfrm>
            <a:off x="1326976" y="2333381"/>
            <a:ext cx="1855450" cy="1893179"/>
          </a:xfrm>
          <a:prstGeom prst="roundRect">
            <a:avLst>
              <a:gd name="adj" fmla="val 14240"/>
            </a:avLst>
          </a:prstGeom>
          <a:noFill/>
          <a:ln w="5076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5"/>
          <p:cNvSpPr/>
          <p:nvPr/>
        </p:nvSpPr>
        <p:spPr>
          <a:xfrm rot="20929800">
            <a:off x="1919796" y="2172529"/>
            <a:ext cx="2556280" cy="1136475"/>
          </a:xfrm>
          <a:prstGeom prst="roundRect">
            <a:avLst>
              <a:gd name="adj" fmla="val 15048"/>
            </a:avLst>
          </a:prstGeom>
          <a:noFill/>
          <a:ln w="5076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6"/>
          <p:cNvSpPr/>
          <p:nvPr/>
        </p:nvSpPr>
        <p:spPr>
          <a:xfrm>
            <a:off x="3411005" y="3294011"/>
            <a:ext cx="1550810" cy="1533923"/>
          </a:xfrm>
          <a:prstGeom prst="roundRect">
            <a:avLst>
              <a:gd name="adj" fmla="val 14642"/>
            </a:avLst>
          </a:prstGeom>
          <a:noFill/>
          <a:ln w="5076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7"/>
          <p:cNvSpPr/>
          <p:nvPr/>
        </p:nvSpPr>
        <p:spPr>
          <a:xfrm>
            <a:off x="2488599" y="4130401"/>
            <a:ext cx="693827" cy="833550"/>
          </a:xfrm>
          <a:prstGeom prst="roundRect">
            <a:avLst>
              <a:gd name="adj" fmla="val 15466"/>
            </a:avLst>
          </a:prstGeom>
          <a:noFill/>
          <a:ln w="5076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8"/>
          <p:cNvSpPr/>
          <p:nvPr/>
        </p:nvSpPr>
        <p:spPr>
          <a:xfrm rot="3555000">
            <a:off x="5025485" y="2352630"/>
            <a:ext cx="2992101" cy="2355520"/>
          </a:xfrm>
          <a:prstGeom prst="roundRect">
            <a:avLst>
              <a:gd name="adj" fmla="val 13688"/>
            </a:avLst>
          </a:prstGeom>
          <a:noFill/>
          <a:ln w="5076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9"/>
          <p:cNvSpPr/>
          <p:nvPr/>
        </p:nvSpPr>
        <p:spPr>
          <a:xfrm>
            <a:off x="8368803" y="3294011"/>
            <a:ext cx="594311" cy="652339"/>
          </a:xfrm>
          <a:prstGeom prst="roundRect">
            <a:avLst>
              <a:gd name="adj" fmla="val 15466"/>
            </a:avLst>
          </a:prstGeom>
          <a:noFill/>
          <a:ln w="5076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11"/>
          <p:cNvSpPr/>
          <p:nvPr/>
        </p:nvSpPr>
        <p:spPr>
          <a:xfrm>
            <a:off x="0" y="3457235"/>
            <a:ext cx="1156318" cy="2295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/>
          <a:lstStyle/>
          <a:p>
            <a:pPr algn="r">
              <a:lnSpc>
                <a:spcPct val="100000"/>
              </a:lnSpc>
            </a:pPr>
            <a:r>
              <a:rPr lang="hu-HU" sz="1400" b="1" dirty="0">
                <a:solidFill>
                  <a:srgbClr val="000000"/>
                </a:solidFill>
                <a:latin typeface="Calibri"/>
                <a:ea typeface="DejaVu Sans"/>
              </a:rPr>
              <a:t>Induction</a:t>
            </a:r>
            <a:endParaRPr dirty="0"/>
          </a:p>
        </p:txBody>
      </p:sp>
      <p:sp>
        <p:nvSpPr>
          <p:cNvPr id="137" name="CustomShape 12"/>
          <p:cNvSpPr/>
          <p:nvPr/>
        </p:nvSpPr>
        <p:spPr>
          <a:xfrm>
            <a:off x="544886" y="4526197"/>
            <a:ext cx="1564180" cy="4915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/>
          <a:lstStyle/>
          <a:p>
            <a:pPr algn="ctr">
              <a:lnSpc>
                <a:spcPct val="100000"/>
              </a:lnSpc>
            </a:pPr>
            <a:r>
              <a:rPr lang="hu-HU" sz="1400" b="1" dirty="0">
                <a:solidFill>
                  <a:srgbClr val="000000"/>
                </a:solidFill>
                <a:latin typeface="Calibri"/>
                <a:ea typeface="DejaVu Sans"/>
              </a:rPr>
              <a:t>Cargo recognition and packaging</a:t>
            </a:r>
            <a:endParaRPr dirty="0"/>
          </a:p>
        </p:txBody>
      </p:sp>
      <p:sp>
        <p:nvSpPr>
          <p:cNvPr id="138" name="CustomShape 13"/>
          <p:cNvSpPr/>
          <p:nvPr/>
        </p:nvSpPr>
        <p:spPr>
          <a:xfrm rot="20940600">
            <a:off x="2597586" y="1672957"/>
            <a:ext cx="1646471" cy="33768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/>
          <a:lstStyle/>
          <a:p>
            <a:pPr>
              <a:lnSpc>
                <a:spcPct val="100000"/>
              </a:lnSpc>
            </a:pPr>
            <a:r>
              <a:rPr lang="hu-HU" sz="1400" b="1" dirty="0">
                <a:solidFill>
                  <a:srgbClr val="000000"/>
                </a:solidFill>
                <a:latin typeface="Calibri"/>
                <a:ea typeface="DejaVu Sans"/>
              </a:rPr>
              <a:t>Atg protein cycling</a:t>
            </a:r>
            <a:endParaRPr dirty="0"/>
          </a:p>
        </p:txBody>
      </p:sp>
      <p:sp>
        <p:nvSpPr>
          <p:cNvPr id="139" name="CustomShape 14"/>
          <p:cNvSpPr/>
          <p:nvPr/>
        </p:nvSpPr>
        <p:spPr>
          <a:xfrm>
            <a:off x="5039192" y="912226"/>
            <a:ext cx="1697740" cy="3863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/>
          <a:lstStyle/>
          <a:p>
            <a:pPr algn="ctr">
              <a:lnSpc>
                <a:spcPct val="100000"/>
              </a:lnSpc>
            </a:pPr>
            <a:r>
              <a:rPr lang="hu-HU" sz="1400" b="1" dirty="0">
                <a:solidFill>
                  <a:srgbClr val="000000"/>
                </a:solidFill>
                <a:latin typeface="Calibri"/>
                <a:ea typeface="DejaVu Sans"/>
              </a:rPr>
              <a:t>Vesicle expansion and completion</a:t>
            </a:r>
            <a:endParaRPr dirty="0"/>
          </a:p>
        </p:txBody>
      </p:sp>
      <p:sp>
        <p:nvSpPr>
          <p:cNvPr id="140" name="CustomShape 15"/>
          <p:cNvSpPr/>
          <p:nvPr/>
        </p:nvSpPr>
        <p:spPr>
          <a:xfrm>
            <a:off x="3404077" y="4963951"/>
            <a:ext cx="1645491" cy="3497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/>
          <a:lstStyle/>
          <a:p>
            <a:pPr>
              <a:lnSpc>
                <a:spcPct val="100000"/>
              </a:lnSpc>
            </a:pPr>
            <a:r>
              <a:rPr lang="hu-HU" sz="1400" b="1" dirty="0">
                <a:solidFill>
                  <a:srgbClr val="000000"/>
                </a:solidFill>
                <a:latin typeface="Calibri"/>
                <a:ea typeface="DejaVu Sans"/>
              </a:rPr>
              <a:t>Vesicle nucleation</a:t>
            </a:r>
            <a:endParaRPr dirty="0"/>
          </a:p>
        </p:txBody>
      </p:sp>
      <p:sp>
        <p:nvSpPr>
          <p:cNvPr id="141" name="CustomShape 16"/>
          <p:cNvSpPr/>
          <p:nvPr/>
        </p:nvSpPr>
        <p:spPr>
          <a:xfrm>
            <a:off x="7357093" y="1853073"/>
            <a:ext cx="1912610" cy="4052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/>
          <a:lstStyle/>
          <a:p>
            <a:pPr algn="ctr">
              <a:lnSpc>
                <a:spcPct val="100000"/>
              </a:lnSpc>
            </a:pPr>
            <a:r>
              <a:rPr lang="hu-HU" sz="1400" b="1" dirty="0">
                <a:solidFill>
                  <a:srgbClr val="000000"/>
                </a:solidFill>
                <a:latin typeface="Calibri"/>
                <a:ea typeface="DejaVu Sans"/>
              </a:rPr>
              <a:t>Transport of autophagosome</a:t>
            </a:r>
            <a:endParaRPr dirty="0"/>
          </a:p>
        </p:txBody>
      </p:sp>
      <p:sp>
        <p:nvSpPr>
          <p:cNvPr id="142" name="CustomShape 17"/>
          <p:cNvSpPr/>
          <p:nvPr/>
        </p:nvSpPr>
        <p:spPr>
          <a:xfrm>
            <a:off x="8180502" y="4016014"/>
            <a:ext cx="963498" cy="39582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/>
          <a:lstStyle/>
          <a:p>
            <a:pPr algn="ctr">
              <a:lnSpc>
                <a:spcPct val="100000"/>
              </a:lnSpc>
            </a:pPr>
            <a:r>
              <a:rPr lang="hu-HU" sz="1400" b="1" dirty="0">
                <a:solidFill>
                  <a:srgbClr val="000000"/>
                </a:solidFill>
                <a:latin typeface="Calibri"/>
                <a:ea typeface="DejaVu Sans"/>
              </a:rPr>
              <a:t>Fusion with lysosome</a:t>
            </a:r>
            <a:endParaRPr dirty="0"/>
          </a:p>
        </p:txBody>
      </p:sp>
      <p:sp>
        <p:nvSpPr>
          <p:cNvPr id="25" name="CustomShape 9"/>
          <p:cNvSpPr/>
          <p:nvPr/>
        </p:nvSpPr>
        <p:spPr>
          <a:xfrm>
            <a:off x="8071647" y="2422340"/>
            <a:ext cx="594311" cy="652339"/>
          </a:xfrm>
          <a:prstGeom prst="roundRect">
            <a:avLst>
              <a:gd name="adj" fmla="val 15466"/>
            </a:avLst>
          </a:prstGeom>
          <a:noFill/>
          <a:ln w="5076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" name="Oval 20"/>
          <p:cNvSpPr/>
          <p:nvPr/>
        </p:nvSpPr>
        <p:spPr>
          <a:xfrm>
            <a:off x="1288524" y="1170704"/>
            <a:ext cx="2565405" cy="122603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 smtClean="0"/>
          </a:p>
          <a:p>
            <a:pPr algn="ctr"/>
            <a:r>
              <a:rPr lang="en-US" b="1" dirty="0" smtClean="0"/>
              <a:t>Autophagy proteins</a:t>
            </a:r>
            <a:endParaRPr lang="en-US" b="1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18892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.27778 0.2578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89" y="128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21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8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8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3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8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3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8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3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8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3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18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3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28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33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38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4300"/>
                            </p:stCondLst>
                            <p:childTnLst>
                              <p:par>
                                <p:cTn id="73" presetID="1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6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  <p:bldP spid="137" grpId="0"/>
      <p:bldP spid="138" grpId="0"/>
      <p:bldP spid="139" grpId="0"/>
      <p:bldP spid="140" grpId="0"/>
      <p:bldP spid="141" grpId="0"/>
      <p:bldP spid="142" grpId="0"/>
      <p:bldP spid="21" grpId="0" animBg="1"/>
      <p:bldP spid="21" grpId="1" animBg="1"/>
      <p:bldP spid="21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Line 2"/>
          <p:cNvSpPr>
            <a:spLocks noChangeShapeType="1"/>
          </p:cNvSpPr>
          <p:nvPr/>
        </p:nvSpPr>
        <p:spPr bwMode="auto">
          <a:xfrm>
            <a:off x="812800" y="1063625"/>
            <a:ext cx="0" cy="4957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291" name="Oval 3"/>
          <p:cNvSpPr>
            <a:spLocks noChangeArrowheads="1"/>
          </p:cNvSpPr>
          <p:nvPr/>
        </p:nvSpPr>
        <p:spPr bwMode="auto">
          <a:xfrm>
            <a:off x="684213" y="909638"/>
            <a:ext cx="258762" cy="465137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292" name="Oval 4"/>
          <p:cNvSpPr>
            <a:spLocks noChangeArrowheads="1"/>
          </p:cNvSpPr>
          <p:nvPr/>
        </p:nvSpPr>
        <p:spPr bwMode="auto">
          <a:xfrm>
            <a:off x="684213" y="2149475"/>
            <a:ext cx="258762" cy="465138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293" name="Oval 5"/>
          <p:cNvSpPr>
            <a:spLocks noChangeArrowheads="1"/>
          </p:cNvSpPr>
          <p:nvPr/>
        </p:nvSpPr>
        <p:spPr bwMode="auto">
          <a:xfrm>
            <a:off x="684213" y="3386138"/>
            <a:ext cx="258762" cy="465137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294" name="Oval 6"/>
          <p:cNvSpPr>
            <a:spLocks noChangeArrowheads="1"/>
          </p:cNvSpPr>
          <p:nvPr/>
        </p:nvSpPr>
        <p:spPr bwMode="auto">
          <a:xfrm>
            <a:off x="684213" y="4784725"/>
            <a:ext cx="258762" cy="465138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295" name="Oval 7"/>
          <p:cNvSpPr>
            <a:spLocks noChangeArrowheads="1"/>
          </p:cNvSpPr>
          <p:nvPr/>
        </p:nvSpPr>
        <p:spPr bwMode="auto">
          <a:xfrm>
            <a:off x="7258050" y="2768600"/>
            <a:ext cx="258763" cy="465138"/>
          </a:xfrm>
          <a:prstGeom prst="ellipse">
            <a:avLst/>
          </a:prstGeom>
          <a:solidFill>
            <a:srgbClr val="3399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296" name="Oval 8"/>
          <p:cNvSpPr>
            <a:spLocks noChangeArrowheads="1"/>
          </p:cNvSpPr>
          <p:nvPr/>
        </p:nvSpPr>
        <p:spPr bwMode="auto">
          <a:xfrm>
            <a:off x="4421188" y="1528763"/>
            <a:ext cx="258762" cy="463550"/>
          </a:xfrm>
          <a:prstGeom prst="ellipse">
            <a:avLst/>
          </a:prstGeom>
          <a:solidFill>
            <a:srgbClr val="3399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297" name="Oval 9"/>
          <p:cNvSpPr>
            <a:spLocks noChangeArrowheads="1"/>
          </p:cNvSpPr>
          <p:nvPr/>
        </p:nvSpPr>
        <p:spPr bwMode="auto">
          <a:xfrm>
            <a:off x="7258050" y="4627563"/>
            <a:ext cx="258763" cy="465137"/>
          </a:xfrm>
          <a:prstGeom prst="ellipse">
            <a:avLst/>
          </a:prstGeom>
          <a:solidFill>
            <a:srgbClr val="3399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298" name="Oval 10"/>
          <p:cNvSpPr>
            <a:spLocks noChangeArrowheads="1"/>
          </p:cNvSpPr>
          <p:nvPr/>
        </p:nvSpPr>
        <p:spPr bwMode="auto">
          <a:xfrm>
            <a:off x="1971675" y="2614613"/>
            <a:ext cx="258763" cy="465137"/>
          </a:xfrm>
          <a:prstGeom prst="ellipse">
            <a:avLst/>
          </a:prstGeom>
          <a:solidFill>
            <a:srgbClr val="3399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299" name="Line 11"/>
          <p:cNvSpPr>
            <a:spLocks noChangeShapeType="1"/>
          </p:cNvSpPr>
          <p:nvPr/>
        </p:nvSpPr>
        <p:spPr bwMode="auto">
          <a:xfrm>
            <a:off x="3389313" y="1063625"/>
            <a:ext cx="0" cy="4957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00" name="Oval 12"/>
          <p:cNvSpPr>
            <a:spLocks noChangeArrowheads="1"/>
          </p:cNvSpPr>
          <p:nvPr/>
        </p:nvSpPr>
        <p:spPr bwMode="auto">
          <a:xfrm>
            <a:off x="3262313" y="909638"/>
            <a:ext cx="258762" cy="465137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01" name="Oval 13"/>
          <p:cNvSpPr>
            <a:spLocks noChangeArrowheads="1"/>
          </p:cNvSpPr>
          <p:nvPr/>
        </p:nvSpPr>
        <p:spPr bwMode="auto">
          <a:xfrm>
            <a:off x="3262313" y="2149475"/>
            <a:ext cx="258762" cy="465138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02" name="Oval 14"/>
          <p:cNvSpPr>
            <a:spLocks noChangeArrowheads="1"/>
          </p:cNvSpPr>
          <p:nvPr/>
        </p:nvSpPr>
        <p:spPr bwMode="auto">
          <a:xfrm>
            <a:off x="3262313" y="3386138"/>
            <a:ext cx="258762" cy="465137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03" name="Oval 15"/>
          <p:cNvSpPr>
            <a:spLocks noChangeArrowheads="1"/>
          </p:cNvSpPr>
          <p:nvPr/>
        </p:nvSpPr>
        <p:spPr bwMode="auto">
          <a:xfrm>
            <a:off x="3262313" y="4784725"/>
            <a:ext cx="258762" cy="465138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04" name="Line 16"/>
          <p:cNvSpPr>
            <a:spLocks noChangeShapeType="1"/>
          </p:cNvSpPr>
          <p:nvPr/>
        </p:nvSpPr>
        <p:spPr bwMode="auto">
          <a:xfrm>
            <a:off x="5967413" y="1063625"/>
            <a:ext cx="0" cy="4957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05" name="Oval 17"/>
          <p:cNvSpPr>
            <a:spLocks noChangeArrowheads="1"/>
          </p:cNvSpPr>
          <p:nvPr/>
        </p:nvSpPr>
        <p:spPr bwMode="auto">
          <a:xfrm>
            <a:off x="5838825" y="909638"/>
            <a:ext cx="258763" cy="465137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06" name="Oval 18"/>
          <p:cNvSpPr>
            <a:spLocks noChangeArrowheads="1"/>
          </p:cNvSpPr>
          <p:nvPr/>
        </p:nvSpPr>
        <p:spPr bwMode="auto">
          <a:xfrm>
            <a:off x="5838825" y="2149475"/>
            <a:ext cx="258763" cy="465138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07" name="Oval 19"/>
          <p:cNvSpPr>
            <a:spLocks noChangeArrowheads="1"/>
          </p:cNvSpPr>
          <p:nvPr/>
        </p:nvSpPr>
        <p:spPr bwMode="auto">
          <a:xfrm>
            <a:off x="5838825" y="3386138"/>
            <a:ext cx="258763" cy="465137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08" name="Oval 20"/>
          <p:cNvSpPr>
            <a:spLocks noChangeArrowheads="1"/>
          </p:cNvSpPr>
          <p:nvPr/>
        </p:nvSpPr>
        <p:spPr bwMode="auto">
          <a:xfrm>
            <a:off x="5838825" y="4784725"/>
            <a:ext cx="258763" cy="465138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09" name="Line 21"/>
          <p:cNvSpPr>
            <a:spLocks noChangeShapeType="1"/>
          </p:cNvSpPr>
          <p:nvPr/>
        </p:nvSpPr>
        <p:spPr bwMode="auto">
          <a:xfrm>
            <a:off x="8545513" y="1063625"/>
            <a:ext cx="0" cy="4957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10" name="Oval 22"/>
          <p:cNvSpPr>
            <a:spLocks noChangeArrowheads="1"/>
          </p:cNvSpPr>
          <p:nvPr/>
        </p:nvSpPr>
        <p:spPr bwMode="auto">
          <a:xfrm>
            <a:off x="8416925" y="909638"/>
            <a:ext cx="258763" cy="465137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11" name="Oval 23"/>
          <p:cNvSpPr>
            <a:spLocks noChangeArrowheads="1"/>
          </p:cNvSpPr>
          <p:nvPr/>
        </p:nvSpPr>
        <p:spPr bwMode="auto">
          <a:xfrm>
            <a:off x="8416925" y="2149475"/>
            <a:ext cx="258763" cy="465138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12" name="Oval 24"/>
          <p:cNvSpPr>
            <a:spLocks noChangeArrowheads="1"/>
          </p:cNvSpPr>
          <p:nvPr/>
        </p:nvSpPr>
        <p:spPr bwMode="auto">
          <a:xfrm>
            <a:off x="8416925" y="3386138"/>
            <a:ext cx="258763" cy="465137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13" name="Oval 25"/>
          <p:cNvSpPr>
            <a:spLocks noChangeArrowheads="1"/>
          </p:cNvSpPr>
          <p:nvPr/>
        </p:nvSpPr>
        <p:spPr bwMode="auto">
          <a:xfrm>
            <a:off x="8416925" y="4784725"/>
            <a:ext cx="258763" cy="465138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14" name="Line 26"/>
          <p:cNvSpPr>
            <a:spLocks noChangeShapeType="1"/>
          </p:cNvSpPr>
          <p:nvPr/>
        </p:nvSpPr>
        <p:spPr bwMode="auto">
          <a:xfrm>
            <a:off x="939800" y="3697288"/>
            <a:ext cx="2322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2315" name="Line 27"/>
          <p:cNvSpPr>
            <a:spLocks noChangeShapeType="1"/>
          </p:cNvSpPr>
          <p:nvPr/>
        </p:nvSpPr>
        <p:spPr bwMode="auto">
          <a:xfrm>
            <a:off x="3517900" y="5092700"/>
            <a:ext cx="2320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2316" name="Line 28"/>
          <p:cNvSpPr>
            <a:spLocks noChangeShapeType="1"/>
          </p:cNvSpPr>
          <p:nvPr/>
        </p:nvSpPr>
        <p:spPr bwMode="auto">
          <a:xfrm flipV="1">
            <a:off x="6097588" y="1063625"/>
            <a:ext cx="2319337" cy="1239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2317" name="Line 29"/>
          <p:cNvSpPr>
            <a:spLocks noChangeShapeType="1"/>
          </p:cNvSpPr>
          <p:nvPr/>
        </p:nvSpPr>
        <p:spPr bwMode="auto">
          <a:xfrm flipV="1">
            <a:off x="3521075" y="3697288"/>
            <a:ext cx="2317750" cy="13954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2318" name="Line 30"/>
          <p:cNvSpPr>
            <a:spLocks noChangeShapeType="1"/>
          </p:cNvSpPr>
          <p:nvPr/>
        </p:nvSpPr>
        <p:spPr bwMode="auto">
          <a:xfrm>
            <a:off x="939800" y="1217613"/>
            <a:ext cx="2322513" cy="1085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2319" name="Line 31"/>
          <p:cNvSpPr>
            <a:spLocks noChangeShapeType="1"/>
          </p:cNvSpPr>
          <p:nvPr/>
        </p:nvSpPr>
        <p:spPr bwMode="auto">
          <a:xfrm flipV="1">
            <a:off x="6097588" y="3697288"/>
            <a:ext cx="2319337" cy="1241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2320" name="Line 32"/>
          <p:cNvSpPr>
            <a:spLocks noChangeShapeType="1"/>
          </p:cNvSpPr>
          <p:nvPr/>
        </p:nvSpPr>
        <p:spPr bwMode="auto">
          <a:xfrm>
            <a:off x="939800" y="3697288"/>
            <a:ext cx="2322513" cy="1241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2321" name="Line 33"/>
          <p:cNvSpPr>
            <a:spLocks noChangeShapeType="1"/>
          </p:cNvSpPr>
          <p:nvPr/>
        </p:nvSpPr>
        <p:spPr bwMode="auto">
          <a:xfrm flipH="1" flipV="1">
            <a:off x="939800" y="1217613"/>
            <a:ext cx="4899025" cy="3875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2322" name="Line 34"/>
          <p:cNvSpPr>
            <a:spLocks noChangeShapeType="1"/>
          </p:cNvSpPr>
          <p:nvPr/>
        </p:nvSpPr>
        <p:spPr bwMode="auto">
          <a:xfrm flipV="1">
            <a:off x="939800" y="3697288"/>
            <a:ext cx="4899025" cy="1241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2323" name="Line 35"/>
          <p:cNvSpPr>
            <a:spLocks noChangeShapeType="1"/>
          </p:cNvSpPr>
          <p:nvPr/>
        </p:nvSpPr>
        <p:spPr bwMode="auto">
          <a:xfrm>
            <a:off x="3521075" y="1217613"/>
            <a:ext cx="900113" cy="463550"/>
          </a:xfrm>
          <a:prstGeom prst="line">
            <a:avLst/>
          </a:prstGeom>
          <a:noFill/>
          <a:ln w="19050">
            <a:solidFill>
              <a:srgbClr val="339966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2324" name="Line 36"/>
          <p:cNvSpPr>
            <a:spLocks noChangeShapeType="1"/>
          </p:cNvSpPr>
          <p:nvPr/>
        </p:nvSpPr>
        <p:spPr bwMode="auto">
          <a:xfrm>
            <a:off x="4679950" y="1838325"/>
            <a:ext cx="1158875" cy="465138"/>
          </a:xfrm>
          <a:prstGeom prst="line">
            <a:avLst/>
          </a:prstGeom>
          <a:noFill/>
          <a:ln w="19050">
            <a:solidFill>
              <a:srgbClr val="339966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2325" name="Line 37"/>
          <p:cNvSpPr>
            <a:spLocks noChangeShapeType="1"/>
          </p:cNvSpPr>
          <p:nvPr/>
        </p:nvSpPr>
        <p:spPr bwMode="auto">
          <a:xfrm flipV="1">
            <a:off x="6097588" y="3079750"/>
            <a:ext cx="1160462" cy="1858963"/>
          </a:xfrm>
          <a:prstGeom prst="line">
            <a:avLst/>
          </a:prstGeom>
          <a:noFill/>
          <a:ln w="19050">
            <a:solidFill>
              <a:srgbClr val="339966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2326" name="Line 38"/>
          <p:cNvSpPr>
            <a:spLocks noChangeShapeType="1"/>
          </p:cNvSpPr>
          <p:nvPr/>
        </p:nvSpPr>
        <p:spPr bwMode="auto">
          <a:xfrm>
            <a:off x="6097588" y="1217613"/>
            <a:ext cx="1287462" cy="1704975"/>
          </a:xfrm>
          <a:prstGeom prst="line">
            <a:avLst/>
          </a:prstGeom>
          <a:noFill/>
          <a:ln w="19050">
            <a:solidFill>
              <a:srgbClr val="339966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2327" name="Line 39"/>
          <p:cNvSpPr>
            <a:spLocks noChangeShapeType="1"/>
          </p:cNvSpPr>
          <p:nvPr/>
        </p:nvSpPr>
        <p:spPr bwMode="auto">
          <a:xfrm flipV="1">
            <a:off x="7516813" y="3697288"/>
            <a:ext cx="900112" cy="1087437"/>
          </a:xfrm>
          <a:prstGeom prst="line">
            <a:avLst/>
          </a:prstGeom>
          <a:noFill/>
          <a:ln w="19050">
            <a:solidFill>
              <a:srgbClr val="339966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2328" name="Line 40"/>
          <p:cNvSpPr>
            <a:spLocks noChangeShapeType="1"/>
          </p:cNvSpPr>
          <p:nvPr/>
        </p:nvSpPr>
        <p:spPr bwMode="auto">
          <a:xfrm flipV="1">
            <a:off x="939800" y="2922588"/>
            <a:ext cx="1031875" cy="774700"/>
          </a:xfrm>
          <a:prstGeom prst="line">
            <a:avLst/>
          </a:prstGeom>
          <a:noFill/>
          <a:ln w="19050">
            <a:solidFill>
              <a:srgbClr val="339966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2329" name="Line 41"/>
          <p:cNvSpPr>
            <a:spLocks noChangeShapeType="1"/>
          </p:cNvSpPr>
          <p:nvPr/>
        </p:nvSpPr>
        <p:spPr bwMode="auto">
          <a:xfrm>
            <a:off x="939800" y="2457450"/>
            <a:ext cx="1031875" cy="311150"/>
          </a:xfrm>
          <a:prstGeom prst="line">
            <a:avLst/>
          </a:prstGeom>
          <a:noFill/>
          <a:ln w="19050">
            <a:solidFill>
              <a:srgbClr val="339966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43" name="Text Box 42"/>
          <p:cNvSpPr txBox="1">
            <a:spLocks noChangeArrowheads="1"/>
          </p:cNvSpPr>
          <p:nvPr/>
        </p:nvSpPr>
        <p:spPr bwMode="auto">
          <a:xfrm>
            <a:off x="0" y="116632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sz="2800" dirty="0" smtClean="0">
                <a:solidFill>
                  <a:schemeClr val="bg1"/>
                </a:solidFill>
                <a:latin typeface="Constantia" pitchFamily="18" charset="0"/>
              </a:rPr>
              <a:t>Network of </a:t>
            </a:r>
            <a:r>
              <a:rPr lang="hu-HU" sz="2800" dirty="0" err="1" smtClean="0">
                <a:solidFill>
                  <a:schemeClr val="bg1"/>
                </a:solidFill>
                <a:latin typeface="Constantia" pitchFamily="18" charset="0"/>
              </a:rPr>
              <a:t>signalling</a:t>
            </a:r>
            <a:r>
              <a:rPr lang="hu-HU" sz="2800" dirty="0" smtClean="0">
                <a:solidFill>
                  <a:schemeClr val="bg1"/>
                </a:solidFill>
                <a:latin typeface="Constantia" pitchFamily="18" charset="0"/>
              </a:rPr>
              <a:t> </a:t>
            </a:r>
            <a:r>
              <a:rPr lang="hu-HU" sz="2800" dirty="0" err="1" smtClean="0">
                <a:solidFill>
                  <a:schemeClr val="bg1"/>
                </a:solidFill>
                <a:latin typeface="Constantia" pitchFamily="18" charset="0"/>
              </a:rPr>
              <a:t>pathways</a:t>
            </a:r>
            <a:endParaRPr lang="hu-HU" sz="2800" dirty="0">
              <a:solidFill>
                <a:schemeClr val="bg1"/>
              </a:solidFill>
              <a:latin typeface="Constantia" pitchFamily="18" charset="0"/>
            </a:endParaRPr>
          </a:p>
        </p:txBody>
      </p:sp>
      <p:sp>
        <p:nvSpPr>
          <p:cNvPr id="44" name="Text Box 42"/>
          <p:cNvSpPr txBox="1">
            <a:spLocks noChangeArrowheads="1"/>
          </p:cNvSpPr>
          <p:nvPr/>
        </p:nvSpPr>
        <p:spPr bwMode="auto">
          <a:xfrm>
            <a:off x="0" y="6239053"/>
            <a:ext cx="9144000" cy="64633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sz="3600" dirty="0" err="1" smtClean="0">
                <a:solidFill>
                  <a:schemeClr val="bg1"/>
                </a:solidFill>
                <a:latin typeface="Constantia" pitchFamily="18" charset="0"/>
              </a:rPr>
              <a:t>How</a:t>
            </a:r>
            <a:r>
              <a:rPr lang="hu-HU" sz="3600" dirty="0" smtClean="0">
                <a:solidFill>
                  <a:schemeClr val="bg1"/>
                </a:solidFill>
                <a:latin typeface="Constantia" pitchFamily="18" charset="0"/>
              </a:rPr>
              <a:t> </a:t>
            </a:r>
            <a:r>
              <a:rPr lang="hu-HU" sz="3600" dirty="0" err="1" smtClean="0">
                <a:solidFill>
                  <a:schemeClr val="bg1"/>
                </a:solidFill>
                <a:latin typeface="Constantia" pitchFamily="18" charset="0"/>
              </a:rPr>
              <a:t>can</a:t>
            </a:r>
            <a:r>
              <a:rPr lang="hu-HU" sz="3600" dirty="0" smtClean="0">
                <a:solidFill>
                  <a:schemeClr val="bg1"/>
                </a:solidFill>
                <a:latin typeface="Constantia" pitchFamily="18" charset="0"/>
              </a:rPr>
              <a:t> </a:t>
            </a:r>
            <a:r>
              <a:rPr lang="hu-HU" sz="3600" dirty="0" err="1" smtClean="0">
                <a:solidFill>
                  <a:schemeClr val="bg1"/>
                </a:solidFill>
                <a:latin typeface="Constantia" pitchFamily="18" charset="0"/>
              </a:rPr>
              <a:t>we</a:t>
            </a:r>
            <a:r>
              <a:rPr lang="hu-HU" sz="3600" dirty="0" smtClean="0">
                <a:solidFill>
                  <a:schemeClr val="bg1"/>
                </a:solidFill>
                <a:latin typeface="Constantia" pitchFamily="18" charset="0"/>
              </a:rPr>
              <a:t> </a:t>
            </a:r>
            <a:r>
              <a:rPr lang="hu-HU" sz="3600" dirty="0" err="1" smtClean="0">
                <a:solidFill>
                  <a:schemeClr val="bg1"/>
                </a:solidFill>
                <a:latin typeface="Constantia" pitchFamily="18" charset="0"/>
              </a:rPr>
              <a:t>visualize</a:t>
            </a:r>
            <a:r>
              <a:rPr lang="hu-HU" sz="3600" dirty="0" smtClean="0">
                <a:solidFill>
                  <a:schemeClr val="bg1"/>
                </a:solidFill>
                <a:latin typeface="Constantia" pitchFamily="18" charset="0"/>
              </a:rPr>
              <a:t> </a:t>
            </a:r>
            <a:r>
              <a:rPr lang="hu-HU" sz="3600" dirty="0" err="1" smtClean="0">
                <a:solidFill>
                  <a:schemeClr val="bg1"/>
                </a:solidFill>
                <a:latin typeface="Constantia" pitchFamily="18" charset="0"/>
              </a:rPr>
              <a:t>cross-talks</a:t>
            </a:r>
            <a:r>
              <a:rPr lang="hu-HU" sz="3600" dirty="0" smtClean="0">
                <a:solidFill>
                  <a:schemeClr val="bg1"/>
                </a:solidFill>
                <a:latin typeface="Constantia" pitchFamily="18" charset="0"/>
              </a:rPr>
              <a:t>?</a:t>
            </a:r>
            <a:endParaRPr lang="hu-HU" sz="3600" dirty="0">
              <a:solidFill>
                <a:schemeClr val="bg1"/>
              </a:solidFill>
              <a:latin typeface="Constant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1.png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4" t="10849" r="19016" b="10849"/>
          <a:stretch/>
        </p:blipFill>
        <p:spPr>
          <a:xfrm>
            <a:off x="2082041" y="2732124"/>
            <a:ext cx="5138655" cy="3341642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6099" y="66681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hu-HU" sz="2400" b="1" i="1" dirty="0" smtClean="0">
                <a:solidFill>
                  <a:prstClr val="white"/>
                </a:solidFill>
                <a:cs typeface="Gill Sans" charset="0"/>
              </a:rPr>
              <a:t>Salmonella</a:t>
            </a:r>
            <a:r>
              <a:rPr lang="hu-HU" sz="2400" b="1" dirty="0" smtClean="0">
                <a:solidFill>
                  <a:prstClr val="white"/>
                </a:solidFill>
                <a:cs typeface="Gill Sans" charset="0"/>
              </a:rPr>
              <a:t>-autophagy connections</a:t>
            </a:r>
            <a:endParaRPr lang="en-US" sz="2400" b="1" dirty="0" smtClean="0">
              <a:solidFill>
                <a:prstClr val="white"/>
              </a:solidFill>
              <a:cs typeface="Gill Sans" charset="0"/>
            </a:endParaRPr>
          </a:p>
          <a:p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9" name="Picture 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142" y="1236322"/>
            <a:ext cx="7289729" cy="4647177"/>
          </a:xfrm>
          <a:prstGeom prst="rect">
            <a:avLst/>
          </a:prstGeom>
          <a:ln>
            <a:noFill/>
          </a:ln>
        </p:spPr>
      </p:pic>
      <p:pic>
        <p:nvPicPr>
          <p:cNvPr id="2" name="Picture 1" descr="1_zoom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3829"/>
            <a:ext cx="9144000" cy="433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5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5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1.png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4" t="10849" r="19016" b="10849"/>
          <a:stretch/>
        </p:blipFill>
        <p:spPr>
          <a:xfrm>
            <a:off x="2082041" y="2732124"/>
            <a:ext cx="5138655" cy="3341642"/>
          </a:xfrm>
          <a:prstGeom prst="rect">
            <a:avLst/>
          </a:prstGeom>
        </p:spPr>
      </p:pic>
      <p:sp>
        <p:nvSpPr>
          <p:cNvPr id="5" name="Donut 4"/>
          <p:cNvSpPr/>
          <p:nvPr/>
        </p:nvSpPr>
        <p:spPr>
          <a:xfrm>
            <a:off x="1795589" y="723906"/>
            <a:ext cx="5751724" cy="5451579"/>
          </a:xfrm>
          <a:prstGeom prst="donut">
            <a:avLst>
              <a:gd name="adj" fmla="val 8536"/>
            </a:avLst>
          </a:prstGeom>
          <a:solidFill>
            <a:schemeClr val="accent6">
              <a:lumMod val="75000"/>
              <a:alpha val="24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82524"/>
            <a:ext cx="16788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>
                <a:solidFill>
                  <a:srgbClr val="FF0000"/>
                </a:solidFill>
              </a:rPr>
              <a:t>SalmoNet</a:t>
            </a:r>
            <a:r>
              <a:rPr lang="en-US" dirty="0" smtClean="0">
                <a:solidFill>
                  <a:srgbClr val="FF0000"/>
                </a:solidFill>
              </a:rPr>
              <a:t> TFs</a:t>
            </a:r>
          </a:p>
          <a:p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</a:rPr>
              <a:t>Salmonella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effectors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TFs</a:t>
            </a:r>
          </a:p>
          <a:p>
            <a:r>
              <a:rPr lang="en-US" dirty="0" err="1" smtClean="0">
                <a:solidFill>
                  <a:schemeClr val="accent5"/>
                </a:solidFill>
              </a:rPr>
              <a:t>miRNAs</a:t>
            </a:r>
            <a:endParaRPr lang="en-US" dirty="0" smtClean="0">
              <a:solidFill>
                <a:schemeClr val="accent5"/>
              </a:solidFill>
            </a:endParaRPr>
          </a:p>
          <a:p>
            <a:r>
              <a:rPr lang="en-US" dirty="0" smtClean="0">
                <a:solidFill>
                  <a:srgbClr val="008000"/>
                </a:solidFill>
              </a:rPr>
              <a:t>Enzymes</a:t>
            </a:r>
          </a:p>
          <a:p>
            <a:r>
              <a:rPr lang="en-US" dirty="0" smtClean="0"/>
              <a:t>Affected autophagy proteins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" y="700770"/>
            <a:ext cx="2140418" cy="3236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4008" y="1583267"/>
            <a:ext cx="1844859" cy="812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764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6099" y="66681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hu-HU" sz="2400" b="1" i="1" dirty="0" smtClean="0">
                <a:solidFill>
                  <a:prstClr val="white"/>
                </a:solidFill>
                <a:cs typeface="Gill Sans" charset="0"/>
              </a:rPr>
              <a:t>Salmonella</a:t>
            </a:r>
            <a:r>
              <a:rPr lang="hu-HU" sz="2400" b="1" dirty="0" smtClean="0">
                <a:solidFill>
                  <a:prstClr val="white"/>
                </a:solidFill>
                <a:cs typeface="Gill Sans" charset="0"/>
              </a:rPr>
              <a:t>-autophagy connections</a:t>
            </a:r>
            <a:endParaRPr lang="en-US" sz="2400" b="1" dirty="0" smtClean="0">
              <a:solidFill>
                <a:prstClr val="white"/>
              </a:solidFill>
              <a:cs typeface="Gill Sans" charset="0"/>
            </a:endParaRPr>
          </a:p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00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9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png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5" t="4041" r="20549" b="2309"/>
          <a:stretch/>
        </p:blipFill>
        <p:spPr>
          <a:xfrm>
            <a:off x="1849303" y="1107619"/>
            <a:ext cx="5474762" cy="4901718"/>
          </a:xfrm>
          <a:prstGeom prst="rect">
            <a:avLst/>
          </a:prstGeom>
        </p:spPr>
      </p:pic>
      <p:sp>
        <p:nvSpPr>
          <p:cNvPr id="5" name="Donut 4"/>
          <p:cNvSpPr/>
          <p:nvPr/>
        </p:nvSpPr>
        <p:spPr>
          <a:xfrm>
            <a:off x="3060700" y="2075524"/>
            <a:ext cx="3365500" cy="2782225"/>
          </a:xfrm>
          <a:prstGeom prst="donut">
            <a:avLst>
              <a:gd name="adj" fmla="val 14196"/>
            </a:avLst>
          </a:prstGeom>
          <a:solidFill>
            <a:srgbClr val="008000">
              <a:alpha val="15000"/>
            </a:srgb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onut 5"/>
          <p:cNvSpPr/>
          <p:nvPr/>
        </p:nvSpPr>
        <p:spPr>
          <a:xfrm>
            <a:off x="1795589" y="723906"/>
            <a:ext cx="5751724" cy="5451579"/>
          </a:xfrm>
          <a:prstGeom prst="donut">
            <a:avLst>
              <a:gd name="adj" fmla="val 8536"/>
            </a:avLst>
          </a:prstGeom>
          <a:solidFill>
            <a:schemeClr val="accent6">
              <a:lumMod val="75000"/>
              <a:alpha val="24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82524"/>
            <a:ext cx="16788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>
                <a:solidFill>
                  <a:srgbClr val="FF0000"/>
                </a:solidFill>
              </a:rPr>
              <a:t>SalmoNet</a:t>
            </a:r>
            <a:r>
              <a:rPr lang="en-US" dirty="0" smtClean="0">
                <a:solidFill>
                  <a:srgbClr val="FF0000"/>
                </a:solidFill>
              </a:rPr>
              <a:t> TFs</a:t>
            </a:r>
          </a:p>
          <a:p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</a:rPr>
              <a:t>Salmonella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effectors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TFs</a:t>
            </a:r>
          </a:p>
          <a:p>
            <a:r>
              <a:rPr lang="en-US" dirty="0" err="1" smtClean="0">
                <a:solidFill>
                  <a:schemeClr val="accent5"/>
                </a:solidFill>
              </a:rPr>
              <a:t>miRNAs</a:t>
            </a:r>
            <a:endParaRPr lang="en-US" dirty="0" smtClean="0">
              <a:solidFill>
                <a:schemeClr val="accent5"/>
              </a:solidFill>
            </a:endParaRPr>
          </a:p>
          <a:p>
            <a:r>
              <a:rPr lang="en-US" dirty="0" smtClean="0">
                <a:solidFill>
                  <a:srgbClr val="008000"/>
                </a:solidFill>
              </a:rPr>
              <a:t>Enzymes</a:t>
            </a:r>
          </a:p>
          <a:p>
            <a:r>
              <a:rPr lang="en-US" dirty="0"/>
              <a:t>Affected autophagy </a:t>
            </a:r>
            <a:r>
              <a:rPr lang="en-US" dirty="0" smtClean="0"/>
              <a:t>proteins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" y="700770"/>
            <a:ext cx="2140418" cy="3236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4008" y="1583267"/>
            <a:ext cx="1844859" cy="584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764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6099" y="66681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hu-HU" sz="2400" b="1" i="1" dirty="0" smtClean="0">
                <a:solidFill>
                  <a:prstClr val="white"/>
                </a:solidFill>
                <a:cs typeface="Gill Sans" charset="0"/>
              </a:rPr>
              <a:t>Salmonella</a:t>
            </a:r>
            <a:r>
              <a:rPr lang="hu-HU" sz="2400" b="1" dirty="0" smtClean="0">
                <a:solidFill>
                  <a:prstClr val="white"/>
                </a:solidFill>
                <a:cs typeface="Gill Sans" charset="0"/>
              </a:rPr>
              <a:t>-autophagy connections</a:t>
            </a:r>
            <a:endParaRPr lang="en-US" sz="2400" b="1" dirty="0" smtClean="0">
              <a:solidFill>
                <a:prstClr val="white"/>
              </a:solidFill>
              <a:cs typeface="Gill Sans" charset="0"/>
            </a:endParaRPr>
          </a:p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43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.png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1" r="14574"/>
          <a:stretch/>
        </p:blipFill>
        <p:spPr>
          <a:xfrm>
            <a:off x="1757185" y="738266"/>
            <a:ext cx="5640710" cy="5257637"/>
          </a:xfrm>
          <a:prstGeom prst="rect">
            <a:avLst/>
          </a:prstGeom>
        </p:spPr>
      </p:pic>
      <p:sp>
        <p:nvSpPr>
          <p:cNvPr id="5" name="Donut 4"/>
          <p:cNvSpPr/>
          <p:nvPr/>
        </p:nvSpPr>
        <p:spPr>
          <a:xfrm>
            <a:off x="3060700" y="2075524"/>
            <a:ext cx="3365500" cy="2782225"/>
          </a:xfrm>
          <a:prstGeom prst="donut">
            <a:avLst>
              <a:gd name="adj" fmla="val 14196"/>
            </a:avLst>
          </a:prstGeom>
          <a:solidFill>
            <a:srgbClr val="008000">
              <a:alpha val="15000"/>
            </a:srgb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onut 5"/>
          <p:cNvSpPr/>
          <p:nvPr/>
        </p:nvSpPr>
        <p:spPr>
          <a:xfrm>
            <a:off x="1795589" y="723906"/>
            <a:ext cx="5751724" cy="5451579"/>
          </a:xfrm>
          <a:prstGeom prst="donut">
            <a:avLst>
              <a:gd name="adj" fmla="val 8536"/>
            </a:avLst>
          </a:prstGeom>
          <a:solidFill>
            <a:schemeClr val="accent6">
              <a:lumMod val="75000"/>
              <a:alpha val="24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>
            <a:off x="2262735" y="1182540"/>
            <a:ext cx="4875826" cy="4467372"/>
          </a:xfrm>
          <a:prstGeom prst="donut">
            <a:avLst>
              <a:gd name="adj" fmla="val 10831"/>
            </a:avLst>
          </a:prstGeom>
          <a:solidFill>
            <a:schemeClr val="tx2">
              <a:alpha val="25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82524"/>
            <a:ext cx="16788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>
                <a:solidFill>
                  <a:srgbClr val="FF0000"/>
                </a:solidFill>
              </a:rPr>
              <a:t>SalmoNet</a:t>
            </a:r>
            <a:r>
              <a:rPr lang="en-US" dirty="0" smtClean="0">
                <a:solidFill>
                  <a:srgbClr val="FF0000"/>
                </a:solidFill>
              </a:rPr>
              <a:t> TFs</a:t>
            </a:r>
          </a:p>
          <a:p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</a:rPr>
              <a:t>Salmonella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effectors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TFs</a:t>
            </a:r>
          </a:p>
          <a:p>
            <a:r>
              <a:rPr lang="en-US" dirty="0" err="1" smtClean="0">
                <a:solidFill>
                  <a:schemeClr val="accent5"/>
                </a:solidFill>
              </a:rPr>
              <a:t>miRNAs</a:t>
            </a:r>
            <a:endParaRPr lang="en-US" dirty="0" smtClean="0">
              <a:solidFill>
                <a:schemeClr val="accent5"/>
              </a:solidFill>
            </a:endParaRPr>
          </a:p>
          <a:p>
            <a:r>
              <a:rPr lang="en-US" dirty="0" smtClean="0">
                <a:solidFill>
                  <a:srgbClr val="008000"/>
                </a:solidFill>
              </a:rPr>
              <a:t>Enzymes</a:t>
            </a:r>
          </a:p>
          <a:p>
            <a:r>
              <a:rPr lang="en-US" dirty="0"/>
              <a:t>Affected autophagy </a:t>
            </a:r>
            <a:r>
              <a:rPr lang="en-US" dirty="0" smtClean="0"/>
              <a:t>proteins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" y="700770"/>
            <a:ext cx="2140418" cy="3236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4008" y="1888067"/>
            <a:ext cx="1844859" cy="279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764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6099" y="66681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hu-HU" sz="2400" b="1" i="1" dirty="0" smtClean="0">
                <a:solidFill>
                  <a:prstClr val="white"/>
                </a:solidFill>
                <a:cs typeface="Gill Sans" charset="0"/>
              </a:rPr>
              <a:t>Salmonella</a:t>
            </a:r>
            <a:r>
              <a:rPr lang="hu-HU" sz="2400" b="1" dirty="0" smtClean="0">
                <a:solidFill>
                  <a:prstClr val="white"/>
                </a:solidFill>
                <a:cs typeface="Gill Sans" charset="0"/>
              </a:rPr>
              <a:t>-autophagy connections</a:t>
            </a:r>
            <a:endParaRPr lang="en-US" sz="2400" b="1" dirty="0" smtClean="0">
              <a:solidFill>
                <a:prstClr val="white"/>
              </a:solidFill>
              <a:cs typeface="Gill Sans" charset="0"/>
            </a:endParaRPr>
          </a:p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51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5.png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1" t="3101" r="28467" b="4189"/>
          <a:stretch/>
        </p:blipFill>
        <p:spPr>
          <a:xfrm>
            <a:off x="1862779" y="723906"/>
            <a:ext cx="5402215" cy="5301536"/>
          </a:xfrm>
          <a:prstGeom prst="rect">
            <a:avLst/>
          </a:prstGeom>
        </p:spPr>
      </p:pic>
      <p:sp>
        <p:nvSpPr>
          <p:cNvPr id="5" name="Donut 4"/>
          <p:cNvSpPr/>
          <p:nvPr/>
        </p:nvSpPr>
        <p:spPr>
          <a:xfrm>
            <a:off x="3060700" y="2075524"/>
            <a:ext cx="3365500" cy="2782225"/>
          </a:xfrm>
          <a:prstGeom prst="donut">
            <a:avLst>
              <a:gd name="adj" fmla="val 14196"/>
            </a:avLst>
          </a:prstGeom>
          <a:solidFill>
            <a:srgbClr val="008000">
              <a:alpha val="15000"/>
            </a:srgb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Donut 6"/>
          <p:cNvSpPr/>
          <p:nvPr/>
        </p:nvSpPr>
        <p:spPr>
          <a:xfrm>
            <a:off x="1795589" y="723906"/>
            <a:ext cx="5751724" cy="5451579"/>
          </a:xfrm>
          <a:prstGeom prst="donut">
            <a:avLst>
              <a:gd name="adj" fmla="val 8536"/>
            </a:avLst>
          </a:prstGeom>
          <a:solidFill>
            <a:schemeClr val="accent6">
              <a:lumMod val="75000"/>
              <a:alpha val="24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>
            <a:off x="2262735" y="1182540"/>
            <a:ext cx="4875826" cy="4467372"/>
          </a:xfrm>
          <a:prstGeom prst="donut">
            <a:avLst>
              <a:gd name="adj" fmla="val 10831"/>
            </a:avLst>
          </a:prstGeom>
          <a:solidFill>
            <a:schemeClr val="tx2">
              <a:alpha val="25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Donut 9"/>
          <p:cNvSpPr/>
          <p:nvPr/>
        </p:nvSpPr>
        <p:spPr>
          <a:xfrm>
            <a:off x="2644843" y="1673219"/>
            <a:ext cx="4123839" cy="3503821"/>
          </a:xfrm>
          <a:prstGeom prst="donut">
            <a:avLst>
              <a:gd name="adj" fmla="val 10523"/>
            </a:avLst>
          </a:prstGeom>
          <a:solidFill>
            <a:srgbClr val="26A7E7">
              <a:alpha val="26000"/>
            </a:srgb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682524"/>
            <a:ext cx="16788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>
                <a:solidFill>
                  <a:srgbClr val="FF0000"/>
                </a:solidFill>
              </a:rPr>
              <a:t>SalmoNet</a:t>
            </a:r>
            <a:r>
              <a:rPr lang="en-US" dirty="0" smtClean="0">
                <a:solidFill>
                  <a:srgbClr val="FF0000"/>
                </a:solidFill>
              </a:rPr>
              <a:t> TFs</a:t>
            </a:r>
          </a:p>
          <a:p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</a:rPr>
              <a:t>Salmonella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effectors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TFs</a:t>
            </a:r>
          </a:p>
          <a:p>
            <a:r>
              <a:rPr lang="en-US" dirty="0" err="1" smtClean="0">
                <a:solidFill>
                  <a:schemeClr val="accent5"/>
                </a:solidFill>
              </a:rPr>
              <a:t>miRNAs</a:t>
            </a:r>
            <a:endParaRPr lang="en-US" dirty="0" smtClean="0">
              <a:solidFill>
                <a:schemeClr val="accent5"/>
              </a:solidFill>
            </a:endParaRPr>
          </a:p>
          <a:p>
            <a:r>
              <a:rPr lang="en-US" dirty="0" smtClean="0">
                <a:solidFill>
                  <a:srgbClr val="008000"/>
                </a:solidFill>
              </a:rPr>
              <a:t>Enzymes</a:t>
            </a:r>
          </a:p>
          <a:p>
            <a:r>
              <a:rPr lang="en-US" dirty="0"/>
              <a:t>Affected autophagy </a:t>
            </a:r>
            <a:r>
              <a:rPr lang="en-US" dirty="0" smtClean="0"/>
              <a:t>proteins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" y="700770"/>
            <a:ext cx="2140418" cy="3236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764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6099" y="66681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hu-HU" sz="2400" b="1" i="1" dirty="0" smtClean="0">
                <a:solidFill>
                  <a:prstClr val="white"/>
                </a:solidFill>
                <a:cs typeface="Gill Sans" charset="0"/>
              </a:rPr>
              <a:t>Salmonella</a:t>
            </a:r>
            <a:r>
              <a:rPr lang="hu-HU" sz="2400" b="1" dirty="0" smtClean="0">
                <a:solidFill>
                  <a:prstClr val="white"/>
                </a:solidFill>
                <a:cs typeface="Gill Sans" charset="0"/>
              </a:rPr>
              <a:t>-autophagy connections</a:t>
            </a:r>
            <a:endParaRPr lang="en-US" sz="2400" b="1" dirty="0" smtClean="0">
              <a:solidFill>
                <a:prstClr val="white"/>
              </a:solidFill>
              <a:cs typeface="Gill Sans" charset="0"/>
            </a:endParaRPr>
          </a:p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017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6" t="2928" r="24491" b="3827"/>
          <a:stretch/>
        </p:blipFill>
        <p:spPr>
          <a:xfrm>
            <a:off x="1304012" y="691677"/>
            <a:ext cx="6644812" cy="61663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82524"/>
            <a:ext cx="1678803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SalmoNet</a:t>
            </a:r>
            <a:r>
              <a:rPr lang="en-US" dirty="0" smtClean="0">
                <a:solidFill>
                  <a:srgbClr val="FF0000"/>
                </a:solidFill>
              </a:rPr>
              <a:t> TFs</a:t>
            </a:r>
          </a:p>
          <a:p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</a:rPr>
              <a:t>Salmonella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effectors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TFs</a:t>
            </a:r>
          </a:p>
          <a:p>
            <a:r>
              <a:rPr lang="en-US" dirty="0" err="1" smtClean="0">
                <a:solidFill>
                  <a:schemeClr val="accent5"/>
                </a:solidFill>
              </a:rPr>
              <a:t>miRNAs</a:t>
            </a:r>
            <a:endParaRPr lang="en-US" dirty="0" smtClean="0">
              <a:solidFill>
                <a:schemeClr val="accent5"/>
              </a:solidFill>
            </a:endParaRPr>
          </a:p>
          <a:p>
            <a:r>
              <a:rPr lang="en-US" dirty="0" smtClean="0">
                <a:solidFill>
                  <a:srgbClr val="008000"/>
                </a:solidFill>
              </a:rPr>
              <a:t>Enzymes</a:t>
            </a:r>
          </a:p>
          <a:p>
            <a:r>
              <a:rPr lang="en-US" dirty="0"/>
              <a:t>Affected autophagy </a:t>
            </a:r>
            <a:r>
              <a:rPr lang="en-US" dirty="0" smtClean="0"/>
              <a:t>proteins</a:t>
            </a:r>
            <a:endParaRPr lang="en-US" dirty="0"/>
          </a:p>
          <a:p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11" name="Donut 10"/>
          <p:cNvSpPr/>
          <p:nvPr/>
        </p:nvSpPr>
        <p:spPr>
          <a:xfrm>
            <a:off x="876977" y="-175191"/>
            <a:ext cx="7604626" cy="7255829"/>
          </a:xfrm>
          <a:prstGeom prst="donut">
            <a:avLst>
              <a:gd name="adj" fmla="val 13098"/>
            </a:avLst>
          </a:prstGeom>
          <a:solidFill>
            <a:srgbClr val="FF0000">
              <a:alpha val="17000"/>
            </a:srgb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Donut 2"/>
          <p:cNvSpPr/>
          <p:nvPr/>
        </p:nvSpPr>
        <p:spPr>
          <a:xfrm>
            <a:off x="1795589" y="723906"/>
            <a:ext cx="5751724" cy="5451579"/>
          </a:xfrm>
          <a:prstGeom prst="donut">
            <a:avLst>
              <a:gd name="adj" fmla="val 8536"/>
            </a:avLst>
          </a:prstGeom>
          <a:solidFill>
            <a:schemeClr val="accent6">
              <a:lumMod val="75000"/>
              <a:alpha val="24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>
            <a:off x="2644843" y="1673219"/>
            <a:ext cx="4123839" cy="3503821"/>
          </a:xfrm>
          <a:prstGeom prst="donut">
            <a:avLst>
              <a:gd name="adj" fmla="val 10523"/>
            </a:avLst>
          </a:prstGeom>
          <a:solidFill>
            <a:srgbClr val="26A7E7">
              <a:alpha val="26000"/>
            </a:srgb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Donut 9"/>
          <p:cNvSpPr/>
          <p:nvPr/>
        </p:nvSpPr>
        <p:spPr>
          <a:xfrm>
            <a:off x="3060700" y="2075524"/>
            <a:ext cx="3365500" cy="2782225"/>
          </a:xfrm>
          <a:prstGeom prst="donut">
            <a:avLst>
              <a:gd name="adj" fmla="val 14196"/>
            </a:avLst>
          </a:prstGeom>
          <a:solidFill>
            <a:srgbClr val="008000">
              <a:alpha val="15000"/>
            </a:srgb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Donut 11"/>
          <p:cNvSpPr/>
          <p:nvPr/>
        </p:nvSpPr>
        <p:spPr>
          <a:xfrm>
            <a:off x="2262735" y="1182540"/>
            <a:ext cx="4875826" cy="4467372"/>
          </a:xfrm>
          <a:prstGeom prst="donut">
            <a:avLst>
              <a:gd name="adj" fmla="val 10831"/>
            </a:avLst>
          </a:prstGeom>
          <a:solidFill>
            <a:schemeClr val="tx2">
              <a:alpha val="25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764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6099" y="66681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hu-HU" sz="2400" b="1" i="1" dirty="0" smtClean="0">
                <a:solidFill>
                  <a:prstClr val="white"/>
                </a:solidFill>
                <a:cs typeface="Gill Sans" charset="0"/>
              </a:rPr>
              <a:t>Salmonella</a:t>
            </a:r>
            <a:r>
              <a:rPr lang="hu-HU" sz="2400" b="1" dirty="0" smtClean="0">
                <a:solidFill>
                  <a:prstClr val="white"/>
                </a:solidFill>
                <a:cs typeface="Gill Sans" charset="0"/>
              </a:rPr>
              <a:t>-autophagy connections + SalmoNet</a:t>
            </a:r>
            <a:endParaRPr lang="en-US" sz="2400" b="1" dirty="0" smtClean="0">
              <a:solidFill>
                <a:prstClr val="white"/>
              </a:solidFill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93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encrypted-tbn0.gstatic.com/images?q=tbn:ANd9GcSEjRFJM-qUJEM62O37GxCPC0a00VFHK0JBUq-TcEGxPg76CV6_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916832"/>
            <a:ext cx="5508612" cy="3655127"/>
          </a:xfrm>
          <a:prstGeom prst="ellipse">
            <a:avLst/>
          </a:prstGeom>
          <a:ln w="63500" cap="rnd">
            <a:solidFill>
              <a:srgbClr val="008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0" y="116632"/>
            <a:ext cx="9144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3600" dirty="0">
                <a:solidFill>
                  <a:schemeClr val="bg1"/>
                </a:solidFill>
                <a:latin typeface="Constantia" pitchFamily="18" charset="0"/>
              </a:rPr>
              <a:t>Discussion</a:t>
            </a:r>
            <a:endParaRPr lang="en-GB" sz="3600" dirty="0" smtClean="0">
              <a:solidFill>
                <a:schemeClr val="bg1"/>
              </a:solidFill>
              <a:latin typeface="Constant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03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 Box 11"/>
          <p:cNvSpPr txBox="1">
            <a:spLocks noChangeArrowheads="1"/>
          </p:cNvSpPr>
          <p:nvPr/>
        </p:nvSpPr>
        <p:spPr bwMode="auto">
          <a:xfrm>
            <a:off x="0" y="333375"/>
            <a:ext cx="91440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b="1" dirty="0" smtClean="0">
                <a:solidFill>
                  <a:schemeClr val="bg1"/>
                </a:solidFill>
              </a:rPr>
              <a:t>Thank you for your attention!</a:t>
            </a:r>
            <a:endParaRPr lang="en-US" sz="4000" b="1" dirty="0" err="1" smtClean="0">
              <a:solidFill>
                <a:schemeClr val="bg1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1268760"/>
            <a:ext cx="4127087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-78062" y="4677777"/>
            <a:ext cx="9144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sz="3600" b="1" dirty="0" err="1" smtClean="0">
                <a:solidFill>
                  <a:srgbClr val="008000"/>
                </a:solidFill>
              </a:rPr>
              <a:t>Tamas.Korcsmaros</a:t>
            </a:r>
            <a:r>
              <a:rPr lang="hu-HU" sz="3600" b="1" dirty="0" smtClean="0">
                <a:solidFill>
                  <a:srgbClr val="008000"/>
                </a:solidFill>
              </a:rPr>
              <a:t>@</a:t>
            </a:r>
            <a:r>
              <a:rPr lang="hu-HU" sz="3600" b="1" dirty="0" err="1" smtClean="0">
                <a:solidFill>
                  <a:srgbClr val="008000"/>
                </a:solidFill>
              </a:rPr>
              <a:t>tgac.ac.uk</a:t>
            </a:r>
            <a:endParaRPr lang="hu-HU" sz="3600" b="1" dirty="0">
              <a:solidFill>
                <a:srgbClr val="008000"/>
              </a:solidFill>
            </a:endParaRPr>
          </a:p>
        </p:txBody>
      </p:sp>
      <p:pic>
        <p:nvPicPr>
          <p:cNvPr id="8" name="Picture 2" descr="http://www.tgac.ac.uk/v2images/tgac_logo_sing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39" y="5815953"/>
            <a:ext cx="3315655" cy="92009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5517232"/>
            <a:ext cx="4078620" cy="1483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7819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Line 2"/>
          <p:cNvSpPr>
            <a:spLocks noChangeShapeType="1"/>
          </p:cNvSpPr>
          <p:nvPr/>
        </p:nvSpPr>
        <p:spPr bwMode="auto">
          <a:xfrm>
            <a:off x="812800" y="1063625"/>
            <a:ext cx="0" cy="495776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62819" name="Oval 3"/>
          <p:cNvSpPr>
            <a:spLocks noChangeArrowheads="1"/>
          </p:cNvSpPr>
          <p:nvPr/>
        </p:nvSpPr>
        <p:spPr bwMode="auto">
          <a:xfrm>
            <a:off x="684213" y="909638"/>
            <a:ext cx="258762" cy="465137"/>
          </a:xfrm>
          <a:prstGeom prst="ellipse">
            <a:avLst/>
          </a:prstGeom>
          <a:solidFill>
            <a:srgbClr val="3366FF"/>
          </a:solidFill>
          <a:ln w="9525">
            <a:solidFill>
              <a:srgbClr val="3366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62820" name="Oval 4"/>
          <p:cNvSpPr>
            <a:spLocks noChangeArrowheads="1"/>
          </p:cNvSpPr>
          <p:nvPr/>
        </p:nvSpPr>
        <p:spPr bwMode="auto">
          <a:xfrm>
            <a:off x="684213" y="2149475"/>
            <a:ext cx="258762" cy="465138"/>
          </a:xfrm>
          <a:prstGeom prst="ellipse">
            <a:avLst/>
          </a:prstGeom>
          <a:solidFill>
            <a:srgbClr val="3366FF"/>
          </a:solidFill>
          <a:ln w="9525">
            <a:solidFill>
              <a:srgbClr val="3366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62821" name="Oval 5"/>
          <p:cNvSpPr>
            <a:spLocks noChangeArrowheads="1"/>
          </p:cNvSpPr>
          <p:nvPr/>
        </p:nvSpPr>
        <p:spPr bwMode="auto">
          <a:xfrm>
            <a:off x="684213" y="3386138"/>
            <a:ext cx="258762" cy="465137"/>
          </a:xfrm>
          <a:prstGeom prst="ellipse">
            <a:avLst/>
          </a:prstGeom>
          <a:solidFill>
            <a:srgbClr val="3366FF"/>
          </a:solidFill>
          <a:ln w="9525">
            <a:solidFill>
              <a:srgbClr val="3366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62822" name="Oval 6"/>
          <p:cNvSpPr>
            <a:spLocks noChangeArrowheads="1"/>
          </p:cNvSpPr>
          <p:nvPr/>
        </p:nvSpPr>
        <p:spPr bwMode="auto">
          <a:xfrm>
            <a:off x="684213" y="4784725"/>
            <a:ext cx="258762" cy="465138"/>
          </a:xfrm>
          <a:prstGeom prst="ellipse">
            <a:avLst/>
          </a:prstGeom>
          <a:solidFill>
            <a:srgbClr val="3366FF"/>
          </a:solidFill>
          <a:ln w="9525">
            <a:solidFill>
              <a:srgbClr val="3366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62823" name="Oval 7"/>
          <p:cNvSpPr>
            <a:spLocks noChangeArrowheads="1"/>
          </p:cNvSpPr>
          <p:nvPr/>
        </p:nvSpPr>
        <p:spPr bwMode="auto">
          <a:xfrm>
            <a:off x="7258050" y="2768600"/>
            <a:ext cx="258763" cy="465138"/>
          </a:xfrm>
          <a:prstGeom prst="ellipse">
            <a:avLst/>
          </a:prstGeom>
          <a:gradFill rotWithShape="1">
            <a:gsLst>
              <a:gs pos="0">
                <a:srgbClr val="009900"/>
              </a:gs>
              <a:gs pos="100000">
                <a:srgbClr val="CCCC00">
                  <a:alpha val="60001"/>
                </a:srgbClr>
              </a:gs>
            </a:gsLst>
            <a:path path="rect">
              <a:fillToRect l="100000" t="100000"/>
            </a:path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62824" name="Oval 8"/>
          <p:cNvSpPr>
            <a:spLocks noChangeArrowheads="1"/>
          </p:cNvSpPr>
          <p:nvPr/>
        </p:nvSpPr>
        <p:spPr bwMode="auto">
          <a:xfrm>
            <a:off x="4421188" y="1528763"/>
            <a:ext cx="258762" cy="4635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CCCC00"/>
              </a:gs>
            </a:gsLst>
            <a:lin ang="27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62825" name="Line 9"/>
          <p:cNvSpPr>
            <a:spLocks noChangeShapeType="1"/>
          </p:cNvSpPr>
          <p:nvPr/>
        </p:nvSpPr>
        <p:spPr bwMode="auto">
          <a:xfrm>
            <a:off x="3389313" y="1063625"/>
            <a:ext cx="0" cy="495776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62826" name="Oval 10"/>
          <p:cNvSpPr>
            <a:spLocks noChangeArrowheads="1"/>
          </p:cNvSpPr>
          <p:nvPr/>
        </p:nvSpPr>
        <p:spPr bwMode="auto">
          <a:xfrm>
            <a:off x="3262313" y="909638"/>
            <a:ext cx="258762" cy="4651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62827" name="Oval 11"/>
          <p:cNvSpPr>
            <a:spLocks noChangeArrowheads="1"/>
          </p:cNvSpPr>
          <p:nvPr/>
        </p:nvSpPr>
        <p:spPr bwMode="auto">
          <a:xfrm>
            <a:off x="3262313" y="2149475"/>
            <a:ext cx="258762" cy="4651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62828" name="Oval 12"/>
          <p:cNvSpPr>
            <a:spLocks noChangeArrowheads="1"/>
          </p:cNvSpPr>
          <p:nvPr/>
        </p:nvSpPr>
        <p:spPr bwMode="auto">
          <a:xfrm>
            <a:off x="3262313" y="3386138"/>
            <a:ext cx="258762" cy="4651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62829" name="Oval 13"/>
          <p:cNvSpPr>
            <a:spLocks noChangeArrowheads="1"/>
          </p:cNvSpPr>
          <p:nvPr/>
        </p:nvSpPr>
        <p:spPr bwMode="auto">
          <a:xfrm>
            <a:off x="3262313" y="4784725"/>
            <a:ext cx="258762" cy="4651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62830" name="Line 14"/>
          <p:cNvSpPr>
            <a:spLocks noChangeShapeType="1"/>
          </p:cNvSpPr>
          <p:nvPr/>
        </p:nvSpPr>
        <p:spPr bwMode="auto">
          <a:xfrm>
            <a:off x="5967413" y="1063625"/>
            <a:ext cx="0" cy="4957763"/>
          </a:xfrm>
          <a:prstGeom prst="line">
            <a:avLst/>
          </a:prstGeom>
          <a:noFill/>
          <a:ln w="19050">
            <a:solidFill>
              <a:srgbClr val="CCCC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62831" name="Oval 15"/>
          <p:cNvSpPr>
            <a:spLocks noChangeArrowheads="1"/>
          </p:cNvSpPr>
          <p:nvPr/>
        </p:nvSpPr>
        <p:spPr bwMode="auto">
          <a:xfrm>
            <a:off x="5838825" y="909638"/>
            <a:ext cx="258763" cy="465137"/>
          </a:xfrm>
          <a:prstGeom prst="ellipse">
            <a:avLst/>
          </a:prstGeom>
          <a:solidFill>
            <a:srgbClr val="CCCC00"/>
          </a:solidFill>
          <a:ln w="9525">
            <a:solidFill>
              <a:srgbClr val="CCCC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62832" name="Oval 16"/>
          <p:cNvSpPr>
            <a:spLocks noChangeArrowheads="1"/>
          </p:cNvSpPr>
          <p:nvPr/>
        </p:nvSpPr>
        <p:spPr bwMode="auto">
          <a:xfrm>
            <a:off x="5838825" y="2149475"/>
            <a:ext cx="258763" cy="465138"/>
          </a:xfrm>
          <a:prstGeom prst="ellipse">
            <a:avLst/>
          </a:prstGeom>
          <a:solidFill>
            <a:srgbClr val="CCCC00"/>
          </a:solidFill>
          <a:ln w="9525">
            <a:solidFill>
              <a:srgbClr val="CCCC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62833" name="Oval 17"/>
          <p:cNvSpPr>
            <a:spLocks noChangeArrowheads="1"/>
          </p:cNvSpPr>
          <p:nvPr/>
        </p:nvSpPr>
        <p:spPr bwMode="auto">
          <a:xfrm>
            <a:off x="5838825" y="3386138"/>
            <a:ext cx="258763" cy="465137"/>
          </a:xfrm>
          <a:prstGeom prst="ellipse">
            <a:avLst/>
          </a:prstGeom>
          <a:solidFill>
            <a:srgbClr val="CCCC00"/>
          </a:solidFill>
          <a:ln w="9525">
            <a:solidFill>
              <a:srgbClr val="CCCC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62834" name="Oval 18"/>
          <p:cNvSpPr>
            <a:spLocks noChangeArrowheads="1"/>
          </p:cNvSpPr>
          <p:nvPr/>
        </p:nvSpPr>
        <p:spPr bwMode="auto">
          <a:xfrm>
            <a:off x="5838825" y="4784725"/>
            <a:ext cx="258763" cy="465138"/>
          </a:xfrm>
          <a:prstGeom prst="ellipse">
            <a:avLst/>
          </a:prstGeom>
          <a:solidFill>
            <a:srgbClr val="CCCC00"/>
          </a:solidFill>
          <a:ln w="9525">
            <a:solidFill>
              <a:srgbClr val="CCCC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62835" name="Line 19"/>
          <p:cNvSpPr>
            <a:spLocks noChangeShapeType="1"/>
          </p:cNvSpPr>
          <p:nvPr/>
        </p:nvSpPr>
        <p:spPr bwMode="auto">
          <a:xfrm>
            <a:off x="8545513" y="1063625"/>
            <a:ext cx="0" cy="4957763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62836" name="Oval 20"/>
          <p:cNvSpPr>
            <a:spLocks noChangeArrowheads="1"/>
          </p:cNvSpPr>
          <p:nvPr/>
        </p:nvSpPr>
        <p:spPr bwMode="auto">
          <a:xfrm>
            <a:off x="8416925" y="909638"/>
            <a:ext cx="258763" cy="465137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62837" name="Oval 21"/>
          <p:cNvSpPr>
            <a:spLocks noChangeArrowheads="1"/>
          </p:cNvSpPr>
          <p:nvPr/>
        </p:nvSpPr>
        <p:spPr bwMode="auto">
          <a:xfrm>
            <a:off x="8416925" y="2149475"/>
            <a:ext cx="258763" cy="465138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62838" name="Oval 22"/>
          <p:cNvSpPr>
            <a:spLocks noChangeArrowheads="1"/>
          </p:cNvSpPr>
          <p:nvPr/>
        </p:nvSpPr>
        <p:spPr bwMode="auto">
          <a:xfrm>
            <a:off x="8416925" y="3386138"/>
            <a:ext cx="258763" cy="465137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62839" name="Oval 23"/>
          <p:cNvSpPr>
            <a:spLocks noChangeArrowheads="1"/>
          </p:cNvSpPr>
          <p:nvPr/>
        </p:nvSpPr>
        <p:spPr bwMode="auto">
          <a:xfrm>
            <a:off x="8416925" y="4784725"/>
            <a:ext cx="258763" cy="465138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62840" name="Line 24"/>
          <p:cNvSpPr>
            <a:spLocks noChangeShapeType="1"/>
          </p:cNvSpPr>
          <p:nvPr/>
        </p:nvSpPr>
        <p:spPr bwMode="auto">
          <a:xfrm>
            <a:off x="939800" y="3697288"/>
            <a:ext cx="2322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62841" name="Line 25"/>
          <p:cNvSpPr>
            <a:spLocks noChangeShapeType="1"/>
          </p:cNvSpPr>
          <p:nvPr/>
        </p:nvSpPr>
        <p:spPr bwMode="auto">
          <a:xfrm>
            <a:off x="3517900" y="5092700"/>
            <a:ext cx="2320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62842" name="Line 26"/>
          <p:cNvSpPr>
            <a:spLocks noChangeShapeType="1"/>
          </p:cNvSpPr>
          <p:nvPr/>
        </p:nvSpPr>
        <p:spPr bwMode="auto">
          <a:xfrm flipV="1">
            <a:off x="6097588" y="1063625"/>
            <a:ext cx="2319337" cy="1239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62843" name="Line 27"/>
          <p:cNvSpPr>
            <a:spLocks noChangeShapeType="1"/>
          </p:cNvSpPr>
          <p:nvPr/>
        </p:nvSpPr>
        <p:spPr bwMode="auto">
          <a:xfrm flipV="1">
            <a:off x="3521075" y="3697288"/>
            <a:ext cx="2317750" cy="13954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62844" name="Line 28"/>
          <p:cNvSpPr>
            <a:spLocks noChangeShapeType="1"/>
          </p:cNvSpPr>
          <p:nvPr/>
        </p:nvSpPr>
        <p:spPr bwMode="auto">
          <a:xfrm>
            <a:off x="939800" y="1217613"/>
            <a:ext cx="2322513" cy="1085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62845" name="Line 29"/>
          <p:cNvSpPr>
            <a:spLocks noChangeShapeType="1"/>
          </p:cNvSpPr>
          <p:nvPr/>
        </p:nvSpPr>
        <p:spPr bwMode="auto">
          <a:xfrm flipV="1">
            <a:off x="6097588" y="3697288"/>
            <a:ext cx="2319337" cy="1241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62846" name="Line 30"/>
          <p:cNvSpPr>
            <a:spLocks noChangeShapeType="1"/>
          </p:cNvSpPr>
          <p:nvPr/>
        </p:nvSpPr>
        <p:spPr bwMode="auto">
          <a:xfrm>
            <a:off x="939800" y="3697288"/>
            <a:ext cx="2322513" cy="1241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62847" name="Line 31"/>
          <p:cNvSpPr>
            <a:spLocks noChangeShapeType="1"/>
          </p:cNvSpPr>
          <p:nvPr/>
        </p:nvSpPr>
        <p:spPr bwMode="auto">
          <a:xfrm flipV="1">
            <a:off x="939800" y="3697288"/>
            <a:ext cx="4899025" cy="1241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62848" name="Line 32"/>
          <p:cNvSpPr>
            <a:spLocks noChangeShapeType="1"/>
          </p:cNvSpPr>
          <p:nvPr/>
        </p:nvSpPr>
        <p:spPr bwMode="auto">
          <a:xfrm>
            <a:off x="3521075" y="1217613"/>
            <a:ext cx="900113" cy="4635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62849" name="Line 33"/>
          <p:cNvSpPr>
            <a:spLocks noChangeShapeType="1"/>
          </p:cNvSpPr>
          <p:nvPr/>
        </p:nvSpPr>
        <p:spPr bwMode="auto">
          <a:xfrm>
            <a:off x="4679950" y="1838325"/>
            <a:ext cx="1158875" cy="465138"/>
          </a:xfrm>
          <a:prstGeom prst="line">
            <a:avLst/>
          </a:prstGeom>
          <a:noFill/>
          <a:ln w="19050">
            <a:solidFill>
              <a:srgbClr val="CCCC00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62850" name="Line 34"/>
          <p:cNvSpPr>
            <a:spLocks noChangeShapeType="1"/>
          </p:cNvSpPr>
          <p:nvPr/>
        </p:nvSpPr>
        <p:spPr bwMode="auto">
          <a:xfrm flipV="1">
            <a:off x="6097588" y="3079750"/>
            <a:ext cx="1160462" cy="1858963"/>
          </a:xfrm>
          <a:prstGeom prst="line">
            <a:avLst/>
          </a:prstGeom>
          <a:noFill/>
          <a:ln w="19050">
            <a:solidFill>
              <a:srgbClr val="CCCC00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62851" name="Line 35"/>
          <p:cNvSpPr>
            <a:spLocks noChangeShapeType="1"/>
          </p:cNvSpPr>
          <p:nvPr/>
        </p:nvSpPr>
        <p:spPr bwMode="auto">
          <a:xfrm>
            <a:off x="6097588" y="1217613"/>
            <a:ext cx="1211262" cy="1635125"/>
          </a:xfrm>
          <a:prstGeom prst="line">
            <a:avLst/>
          </a:prstGeom>
          <a:noFill/>
          <a:ln w="19050">
            <a:solidFill>
              <a:srgbClr val="CCCC00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62852" name="Line 36"/>
          <p:cNvSpPr>
            <a:spLocks noChangeShapeType="1"/>
          </p:cNvSpPr>
          <p:nvPr/>
        </p:nvSpPr>
        <p:spPr bwMode="auto">
          <a:xfrm flipV="1">
            <a:off x="7516813" y="3697288"/>
            <a:ext cx="900112" cy="1087437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62853" name="Line 37"/>
          <p:cNvSpPr>
            <a:spLocks noChangeShapeType="1"/>
          </p:cNvSpPr>
          <p:nvPr/>
        </p:nvSpPr>
        <p:spPr bwMode="auto">
          <a:xfrm flipV="1">
            <a:off x="939800" y="2922588"/>
            <a:ext cx="1031875" cy="774700"/>
          </a:xfrm>
          <a:prstGeom prst="line">
            <a:avLst/>
          </a:pr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62854" name="Line 38"/>
          <p:cNvSpPr>
            <a:spLocks noChangeShapeType="1"/>
          </p:cNvSpPr>
          <p:nvPr/>
        </p:nvSpPr>
        <p:spPr bwMode="auto">
          <a:xfrm>
            <a:off x="939800" y="2457450"/>
            <a:ext cx="1031875" cy="311150"/>
          </a:xfrm>
          <a:prstGeom prst="line">
            <a:avLst/>
          </a:pr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62855" name="Line 39"/>
          <p:cNvSpPr>
            <a:spLocks noChangeShapeType="1"/>
          </p:cNvSpPr>
          <p:nvPr/>
        </p:nvSpPr>
        <p:spPr bwMode="auto">
          <a:xfrm>
            <a:off x="7524750" y="3141663"/>
            <a:ext cx="900113" cy="503237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62856" name="Line 40"/>
          <p:cNvSpPr>
            <a:spLocks noChangeShapeType="1"/>
          </p:cNvSpPr>
          <p:nvPr/>
        </p:nvSpPr>
        <p:spPr bwMode="auto">
          <a:xfrm flipH="1" flipV="1">
            <a:off x="2195513" y="2852738"/>
            <a:ext cx="5113337" cy="19446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62857" name="Oval 41"/>
          <p:cNvSpPr>
            <a:spLocks noChangeArrowheads="1"/>
          </p:cNvSpPr>
          <p:nvPr/>
        </p:nvSpPr>
        <p:spPr bwMode="auto">
          <a:xfrm>
            <a:off x="7258050" y="4627563"/>
            <a:ext cx="258763" cy="465137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62858" name="Oval 42"/>
          <p:cNvSpPr>
            <a:spLocks noChangeArrowheads="1"/>
          </p:cNvSpPr>
          <p:nvPr/>
        </p:nvSpPr>
        <p:spPr bwMode="auto">
          <a:xfrm>
            <a:off x="1971675" y="2614613"/>
            <a:ext cx="258763" cy="465137"/>
          </a:xfrm>
          <a:prstGeom prst="ellipse">
            <a:avLst/>
          </a:prstGeom>
          <a:solidFill>
            <a:srgbClr val="3366FF"/>
          </a:solidFill>
          <a:ln w="9525">
            <a:solidFill>
              <a:srgbClr val="3366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62860" name="Oval 44"/>
          <p:cNvSpPr>
            <a:spLocks noChangeArrowheads="1"/>
          </p:cNvSpPr>
          <p:nvPr/>
        </p:nvSpPr>
        <p:spPr bwMode="auto">
          <a:xfrm>
            <a:off x="684213" y="3744913"/>
            <a:ext cx="258762" cy="465137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62861" name="Oval 45"/>
          <p:cNvSpPr>
            <a:spLocks noChangeArrowheads="1"/>
          </p:cNvSpPr>
          <p:nvPr/>
        </p:nvSpPr>
        <p:spPr bwMode="auto">
          <a:xfrm>
            <a:off x="3262313" y="3744913"/>
            <a:ext cx="258762" cy="4651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62862" name="Oval 46"/>
          <p:cNvSpPr>
            <a:spLocks noChangeArrowheads="1"/>
          </p:cNvSpPr>
          <p:nvPr/>
        </p:nvSpPr>
        <p:spPr bwMode="auto">
          <a:xfrm>
            <a:off x="5838825" y="3744913"/>
            <a:ext cx="258763" cy="465137"/>
          </a:xfrm>
          <a:prstGeom prst="ellipse">
            <a:avLst/>
          </a:prstGeom>
          <a:solidFill>
            <a:srgbClr val="CCCC00"/>
          </a:solidFill>
          <a:ln w="9525">
            <a:solidFill>
              <a:srgbClr val="CCCC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62863" name="Line 47"/>
          <p:cNvSpPr>
            <a:spLocks noChangeShapeType="1"/>
          </p:cNvSpPr>
          <p:nvPr/>
        </p:nvSpPr>
        <p:spPr bwMode="auto">
          <a:xfrm>
            <a:off x="939800" y="4056063"/>
            <a:ext cx="2322513" cy="0"/>
          </a:xfrm>
          <a:prstGeom prst="line">
            <a:avLst/>
          </a:prstGeom>
          <a:noFill/>
          <a:ln w="698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62864" name="Line 48"/>
          <p:cNvSpPr>
            <a:spLocks noChangeShapeType="1"/>
          </p:cNvSpPr>
          <p:nvPr/>
        </p:nvSpPr>
        <p:spPr bwMode="auto">
          <a:xfrm>
            <a:off x="3544888" y="4076700"/>
            <a:ext cx="2322512" cy="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62865" name="Line 49"/>
          <p:cNvSpPr>
            <a:spLocks noChangeShapeType="1"/>
          </p:cNvSpPr>
          <p:nvPr/>
        </p:nvSpPr>
        <p:spPr bwMode="auto">
          <a:xfrm>
            <a:off x="6084888" y="4076700"/>
            <a:ext cx="2322512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62866" name="Freeform 50"/>
          <p:cNvSpPr>
            <a:spLocks/>
          </p:cNvSpPr>
          <p:nvPr/>
        </p:nvSpPr>
        <p:spPr bwMode="auto">
          <a:xfrm>
            <a:off x="900113" y="2263775"/>
            <a:ext cx="7632700" cy="1597025"/>
          </a:xfrm>
          <a:custGeom>
            <a:avLst/>
            <a:gdLst>
              <a:gd name="T0" fmla="*/ 0 w 4854"/>
              <a:gd name="T1" fmla="*/ 2147483647 h 1006"/>
              <a:gd name="T2" fmla="*/ 2147483647 w 4854"/>
              <a:gd name="T3" fmla="*/ 2147483647 h 1006"/>
              <a:gd name="T4" fmla="*/ 2147483647 w 4854"/>
              <a:gd name="T5" fmla="*/ 2147483647 h 1006"/>
              <a:gd name="T6" fmla="*/ 0 60000 65536"/>
              <a:gd name="T7" fmla="*/ 0 60000 65536"/>
              <a:gd name="T8" fmla="*/ 0 60000 65536"/>
              <a:gd name="T9" fmla="*/ 0 w 4854"/>
              <a:gd name="T10" fmla="*/ 0 h 1006"/>
              <a:gd name="T11" fmla="*/ 4854 w 4854"/>
              <a:gd name="T12" fmla="*/ 1006 h 100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54" h="1006">
                <a:moveTo>
                  <a:pt x="0" y="960"/>
                </a:moveTo>
                <a:cubicBezTo>
                  <a:pt x="684" y="480"/>
                  <a:pt x="1369" y="0"/>
                  <a:pt x="2178" y="8"/>
                </a:cubicBezTo>
                <a:cubicBezTo>
                  <a:pt x="2987" y="16"/>
                  <a:pt x="3920" y="511"/>
                  <a:pt x="4854" y="1006"/>
                </a:cubicBezTo>
              </a:path>
            </a:pathLst>
          </a:custGeom>
          <a:noFill/>
          <a:ln w="889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62867" name="Oval 51"/>
          <p:cNvSpPr>
            <a:spLocks noChangeArrowheads="1"/>
          </p:cNvSpPr>
          <p:nvPr/>
        </p:nvSpPr>
        <p:spPr bwMode="auto">
          <a:xfrm>
            <a:off x="8416925" y="3744913"/>
            <a:ext cx="258763" cy="465137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62868" name="Freeform 52"/>
          <p:cNvSpPr>
            <a:spLocks/>
          </p:cNvSpPr>
          <p:nvPr/>
        </p:nvSpPr>
        <p:spPr bwMode="auto">
          <a:xfrm>
            <a:off x="3419475" y="4221163"/>
            <a:ext cx="5113338" cy="1439862"/>
          </a:xfrm>
          <a:custGeom>
            <a:avLst/>
            <a:gdLst>
              <a:gd name="T0" fmla="*/ 0 w 3221"/>
              <a:gd name="T1" fmla="*/ 0 h 907"/>
              <a:gd name="T2" fmla="*/ 2147483647 w 3221"/>
              <a:gd name="T3" fmla="*/ 2147483647 h 907"/>
              <a:gd name="T4" fmla="*/ 2147483647 w 3221"/>
              <a:gd name="T5" fmla="*/ 0 h 907"/>
              <a:gd name="T6" fmla="*/ 0 60000 65536"/>
              <a:gd name="T7" fmla="*/ 0 60000 65536"/>
              <a:gd name="T8" fmla="*/ 0 60000 65536"/>
              <a:gd name="T9" fmla="*/ 0 w 3221"/>
              <a:gd name="T10" fmla="*/ 0 h 907"/>
              <a:gd name="T11" fmla="*/ 3221 w 3221"/>
              <a:gd name="T12" fmla="*/ 907 h 90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221" h="907">
                <a:moveTo>
                  <a:pt x="0" y="0"/>
                </a:moveTo>
                <a:cubicBezTo>
                  <a:pt x="502" y="453"/>
                  <a:pt x="1005" y="907"/>
                  <a:pt x="1542" y="907"/>
                </a:cubicBezTo>
                <a:cubicBezTo>
                  <a:pt x="2079" y="907"/>
                  <a:pt x="2941" y="151"/>
                  <a:pt x="3221" y="0"/>
                </a:cubicBezTo>
              </a:path>
            </a:pathLst>
          </a:custGeom>
          <a:noFill/>
          <a:ln w="508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62869" name="Text Box 53"/>
          <p:cNvSpPr txBox="1">
            <a:spLocks noChangeArrowheads="1"/>
          </p:cNvSpPr>
          <p:nvPr/>
        </p:nvSpPr>
        <p:spPr bwMode="auto">
          <a:xfrm>
            <a:off x="6011911" y="6309320"/>
            <a:ext cx="3024585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hu-HU" sz="2400" b="1" dirty="0" smtClean="0">
                <a:latin typeface="Calibri" pitchFamily="34" charset="0"/>
              </a:rPr>
              <a:t>2) Cross-talk </a:t>
            </a:r>
            <a:r>
              <a:rPr lang="hu-HU" sz="2400" b="1" dirty="0" err="1" smtClean="0">
                <a:latin typeface="Calibri" pitchFamily="34" charset="0"/>
              </a:rPr>
              <a:t>network</a:t>
            </a:r>
            <a:endParaRPr lang="hu-HU" b="1" dirty="0">
              <a:latin typeface="Calibri" pitchFamily="34" charset="0"/>
            </a:endParaRPr>
          </a:p>
        </p:txBody>
      </p:sp>
      <p:sp>
        <p:nvSpPr>
          <p:cNvPr id="13365" name="Text Box 42"/>
          <p:cNvSpPr txBox="1">
            <a:spLocks noChangeArrowheads="1"/>
          </p:cNvSpPr>
          <p:nvPr/>
        </p:nvSpPr>
        <p:spPr bwMode="auto">
          <a:xfrm>
            <a:off x="0" y="116632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sz="2800" dirty="0" smtClean="0">
                <a:solidFill>
                  <a:schemeClr val="bg1"/>
                </a:solidFill>
                <a:latin typeface="Constantia" pitchFamily="18" charset="0"/>
              </a:rPr>
              <a:t>Network of </a:t>
            </a:r>
            <a:r>
              <a:rPr lang="hu-HU" sz="2800" dirty="0" err="1" smtClean="0">
                <a:solidFill>
                  <a:schemeClr val="bg1"/>
                </a:solidFill>
                <a:latin typeface="Constantia" pitchFamily="18" charset="0"/>
              </a:rPr>
              <a:t>signalling</a:t>
            </a:r>
            <a:r>
              <a:rPr lang="hu-HU" sz="2800" dirty="0" smtClean="0">
                <a:solidFill>
                  <a:schemeClr val="bg1"/>
                </a:solidFill>
                <a:latin typeface="Constantia" pitchFamily="18" charset="0"/>
              </a:rPr>
              <a:t> </a:t>
            </a:r>
            <a:r>
              <a:rPr lang="hu-HU" sz="2800" dirty="0" err="1" smtClean="0">
                <a:solidFill>
                  <a:schemeClr val="bg1"/>
                </a:solidFill>
                <a:latin typeface="Constantia" pitchFamily="18" charset="0"/>
              </a:rPr>
              <a:t>pathways</a:t>
            </a:r>
            <a:endParaRPr lang="hu-HU" sz="2800" dirty="0">
              <a:solidFill>
                <a:schemeClr val="bg1"/>
              </a:solidFill>
              <a:latin typeface="Constantia" pitchFamily="18" charset="0"/>
            </a:endParaRPr>
          </a:p>
        </p:txBody>
      </p:sp>
      <p:sp>
        <p:nvSpPr>
          <p:cNvPr id="54" name="Text Box 53"/>
          <p:cNvSpPr txBox="1">
            <a:spLocks noChangeArrowheads="1"/>
          </p:cNvSpPr>
          <p:nvPr/>
        </p:nvSpPr>
        <p:spPr bwMode="auto">
          <a:xfrm>
            <a:off x="2483768" y="6309320"/>
            <a:ext cx="6588224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rIns="36000">
            <a:spAutoFit/>
          </a:bodyPr>
          <a:lstStyle/>
          <a:p>
            <a:pPr algn="r">
              <a:spcBef>
                <a:spcPct val="50000"/>
              </a:spcBef>
            </a:pPr>
            <a:r>
              <a:rPr lang="hu-HU" sz="2400" b="1" dirty="0" smtClean="0">
                <a:latin typeface="Calibri" pitchFamily="34" charset="0"/>
              </a:rPr>
              <a:t>1) </a:t>
            </a:r>
            <a:r>
              <a:rPr lang="hu-HU" sz="2400" b="1" dirty="0" err="1" smtClean="0">
                <a:latin typeface="Calibri" pitchFamily="34" charset="0"/>
              </a:rPr>
              <a:t>Color-coded</a:t>
            </a:r>
            <a:r>
              <a:rPr lang="hu-HU" sz="2400" b="1" dirty="0" smtClean="0">
                <a:latin typeface="Calibri" pitchFamily="34" charset="0"/>
              </a:rPr>
              <a:t> protein-protein </a:t>
            </a:r>
            <a:r>
              <a:rPr lang="hu-HU" sz="2400" b="1" dirty="0" err="1" smtClean="0">
                <a:latin typeface="Calibri" pitchFamily="34" charset="0"/>
              </a:rPr>
              <a:t>interaction</a:t>
            </a:r>
            <a:r>
              <a:rPr lang="hu-HU" sz="2400" b="1" dirty="0" smtClean="0">
                <a:latin typeface="Calibri" pitchFamily="34" charset="0"/>
              </a:rPr>
              <a:t> </a:t>
            </a:r>
            <a:r>
              <a:rPr lang="hu-HU" sz="2400" b="1" dirty="0" err="1" smtClean="0">
                <a:latin typeface="Calibri" pitchFamily="34" charset="0"/>
              </a:rPr>
              <a:t>network</a:t>
            </a:r>
            <a:endParaRPr lang="hu-HU" b="1" dirty="0">
              <a:latin typeface="Calibri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1628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162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62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1628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162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62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1628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162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62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1628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628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628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628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628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628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628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628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628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1628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1628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628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1628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162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62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1628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1628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628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1628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162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162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1628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162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1628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1628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1628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1628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1628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1628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1628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1628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1628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1628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0"/>
                                        <p:tgtEl>
                                          <p:spTgt spid="1628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162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162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1000"/>
                                        <p:tgtEl>
                                          <p:spTgt spid="1628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/>
                                        <p:tgtEl>
                                          <p:spTgt spid="162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162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000"/>
                                        <p:tgtEl>
                                          <p:spTgt spid="1628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/>
                                        <p:tgtEl>
                                          <p:spTgt spid="162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/>
                                        <p:tgtEl>
                                          <p:spTgt spid="1628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0"/>
                                        <p:tgtEl>
                                          <p:spTgt spid="1628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162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1628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1000"/>
                                        <p:tgtEl>
                                          <p:spTgt spid="1628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/>
                                        <p:tgtEl>
                                          <p:spTgt spid="162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162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1000"/>
                                        <p:tgtEl>
                                          <p:spTgt spid="1628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/>
                                        <p:tgtEl>
                                          <p:spTgt spid="1628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/>
                                        <p:tgtEl>
                                          <p:spTgt spid="1628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000"/>
                                        <p:tgtEl>
                                          <p:spTgt spid="1628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/>
                                        <p:tgtEl>
                                          <p:spTgt spid="1628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/>
                                        <p:tgtEl>
                                          <p:spTgt spid="1628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1000"/>
                                        <p:tgtEl>
                                          <p:spTgt spid="1628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/>
                                        <p:tgtEl>
                                          <p:spTgt spid="1628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/>
                                        <p:tgtEl>
                                          <p:spTgt spid="1628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1000"/>
                                        <p:tgtEl>
                                          <p:spTgt spid="1628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/>
                                        <p:tgtEl>
                                          <p:spTgt spid="1628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1628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1000"/>
                                        <p:tgtEl>
                                          <p:spTgt spid="1628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/>
                                        <p:tgtEl>
                                          <p:spTgt spid="1628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1628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1000"/>
                                        <p:tgtEl>
                                          <p:spTgt spid="1628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/>
                                        <p:tgtEl>
                                          <p:spTgt spid="162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/>
                                        <p:tgtEl>
                                          <p:spTgt spid="162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1000"/>
                                        <p:tgtEl>
                                          <p:spTgt spid="1628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/>
                                        <p:tgtEl>
                                          <p:spTgt spid="162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/>
                                        <p:tgtEl>
                                          <p:spTgt spid="162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000"/>
                                        <p:tgtEl>
                                          <p:spTgt spid="1628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/>
                                        <p:tgtEl>
                                          <p:spTgt spid="162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/>
                                        <p:tgtEl>
                                          <p:spTgt spid="162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1000"/>
                                        <p:tgtEl>
                                          <p:spTgt spid="1628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/>
                                        <p:tgtEl>
                                          <p:spTgt spid="162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/>
                                        <p:tgtEl>
                                          <p:spTgt spid="162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1000"/>
                                        <p:tgtEl>
                                          <p:spTgt spid="1628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/>
                                        <p:tgtEl>
                                          <p:spTgt spid="1628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/>
                                        <p:tgtEl>
                                          <p:spTgt spid="162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000"/>
                                        <p:tgtEl>
                                          <p:spTgt spid="1628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000"/>
                                        <p:tgtEl>
                                          <p:spTgt spid="162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/>
                                        <p:tgtEl>
                                          <p:spTgt spid="162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1000"/>
                                        <p:tgtEl>
                                          <p:spTgt spid="1628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000"/>
                                        <p:tgtEl>
                                          <p:spTgt spid="162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/>
                                        <p:tgtEl>
                                          <p:spTgt spid="162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1000"/>
                                        <p:tgtEl>
                                          <p:spTgt spid="1628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1000"/>
                                        <p:tgtEl>
                                          <p:spTgt spid="162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/>
                                        <p:tgtEl>
                                          <p:spTgt spid="1628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0"/>
                                        <p:tgtEl>
                                          <p:spTgt spid="1628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1000"/>
                                        <p:tgtEl>
                                          <p:spTgt spid="162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/>
                                        <p:tgtEl>
                                          <p:spTgt spid="162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1000"/>
                                        <p:tgtEl>
                                          <p:spTgt spid="1628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000"/>
                                        <p:tgtEl>
                                          <p:spTgt spid="162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/>
                                        <p:tgtEl>
                                          <p:spTgt spid="162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1000"/>
                                        <p:tgtEl>
                                          <p:spTgt spid="1628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1000"/>
                                        <p:tgtEl>
                                          <p:spTgt spid="162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/>
                                        <p:tgtEl>
                                          <p:spTgt spid="162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1000"/>
                                        <p:tgtEl>
                                          <p:spTgt spid="1628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" dur="1000"/>
                                        <p:tgtEl>
                                          <p:spTgt spid="162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/>
                                        <p:tgtEl>
                                          <p:spTgt spid="162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1000"/>
                                        <p:tgtEl>
                                          <p:spTgt spid="1628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1" dur="1000"/>
                                        <p:tgtEl>
                                          <p:spTgt spid="162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/>
                                        <p:tgtEl>
                                          <p:spTgt spid="162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1000"/>
                                        <p:tgtEl>
                                          <p:spTgt spid="1628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1000"/>
                                        <p:tgtEl>
                                          <p:spTgt spid="1628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/>
                                        <p:tgtEl>
                                          <p:spTgt spid="1628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1000"/>
                                        <p:tgtEl>
                                          <p:spTgt spid="1628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1" dur="1000"/>
                                        <p:tgtEl>
                                          <p:spTgt spid="1628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/>
                                        <p:tgtEl>
                                          <p:spTgt spid="162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1000"/>
                                        <p:tgtEl>
                                          <p:spTgt spid="1628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1000"/>
                                        <p:tgtEl>
                                          <p:spTgt spid="1628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/>
                                        <p:tgtEl>
                                          <p:spTgt spid="1628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1000"/>
                                        <p:tgtEl>
                                          <p:spTgt spid="1628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1" dur="1000"/>
                                        <p:tgtEl>
                                          <p:spTgt spid="162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/>
                                        <p:tgtEl>
                                          <p:spTgt spid="162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2000"/>
                                        <p:tgtEl>
                                          <p:spTgt spid="162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2000"/>
                                        <p:tgtEl>
                                          <p:spTgt spid="162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2000"/>
                                        <p:tgtEl>
                                          <p:spTgt spid="162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2000"/>
                                        <p:tgtEl>
                                          <p:spTgt spid="162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2000"/>
                                        <p:tgtEl>
                                          <p:spTgt spid="162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2000"/>
                                        <p:tgtEl>
                                          <p:spTgt spid="162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2000"/>
                                        <p:tgtEl>
                                          <p:spTgt spid="162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2000"/>
                                        <p:tgtEl>
                                          <p:spTgt spid="162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2000"/>
                                        <p:tgtEl>
                                          <p:spTgt spid="162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18" grpId="0" animBg="1"/>
      <p:bldP spid="162819" grpId="0" animBg="1"/>
      <p:bldP spid="162820" grpId="0" animBg="1"/>
      <p:bldP spid="162821" grpId="0" animBg="1"/>
      <p:bldP spid="162822" grpId="0" animBg="1"/>
      <p:bldP spid="162823" grpId="0" animBg="1"/>
      <p:bldP spid="162824" grpId="0" animBg="1"/>
      <p:bldP spid="162825" grpId="0" animBg="1"/>
      <p:bldP spid="162826" grpId="0" animBg="1"/>
      <p:bldP spid="162827" grpId="0" animBg="1"/>
      <p:bldP spid="162828" grpId="0" animBg="1"/>
      <p:bldP spid="162829" grpId="0" animBg="1"/>
      <p:bldP spid="162830" grpId="0" animBg="1"/>
      <p:bldP spid="162831" grpId="0" animBg="1"/>
      <p:bldP spid="162832" grpId="0" animBg="1"/>
      <p:bldP spid="162833" grpId="0" animBg="1"/>
      <p:bldP spid="162834" grpId="0" animBg="1"/>
      <p:bldP spid="162835" grpId="0" animBg="1"/>
      <p:bldP spid="162836" grpId="0" animBg="1"/>
      <p:bldP spid="162837" grpId="0" animBg="1"/>
      <p:bldP spid="162838" grpId="0" animBg="1"/>
      <p:bldP spid="162839" grpId="0" animBg="1"/>
      <p:bldP spid="162840" grpId="0" animBg="1"/>
      <p:bldP spid="162841" grpId="0" animBg="1"/>
      <p:bldP spid="162842" grpId="0" animBg="1"/>
      <p:bldP spid="162843" grpId="0" animBg="1"/>
      <p:bldP spid="162844" grpId="0" animBg="1"/>
      <p:bldP spid="162845" grpId="0" animBg="1"/>
      <p:bldP spid="162846" grpId="0" animBg="1"/>
      <p:bldP spid="162847" grpId="0" animBg="1"/>
      <p:bldP spid="162848" grpId="0" animBg="1"/>
      <p:bldP spid="162849" grpId="0" animBg="1"/>
      <p:bldP spid="162850" grpId="0" animBg="1"/>
      <p:bldP spid="162851" grpId="0" animBg="1"/>
      <p:bldP spid="162852" grpId="0" animBg="1"/>
      <p:bldP spid="162853" grpId="0" animBg="1"/>
      <p:bldP spid="162854" grpId="0" animBg="1"/>
      <p:bldP spid="162855" grpId="0" animBg="1"/>
      <p:bldP spid="162856" grpId="0" animBg="1"/>
      <p:bldP spid="162857" grpId="0" animBg="1"/>
      <p:bldP spid="162858" grpId="0" animBg="1"/>
      <p:bldP spid="162860" grpId="0" animBg="1"/>
      <p:bldP spid="162861" grpId="0" animBg="1"/>
      <p:bldP spid="162862" grpId="0" animBg="1"/>
      <p:bldP spid="162863" grpId="0" animBg="1"/>
      <p:bldP spid="162864" grpId="0" animBg="1"/>
      <p:bldP spid="162865" grpId="0" animBg="1"/>
      <p:bldP spid="162866" grpId="0" animBg="1"/>
      <p:bldP spid="162867" grpId="0" animBg="1"/>
      <p:bldP spid="162868" grpId="0" animBg="1"/>
      <p:bldP spid="162869" grpId="0" animBg="1"/>
      <p:bldP spid="54" grpId="0" animBg="1"/>
      <p:bldP spid="54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42"/>
          <p:cNvSpPr txBox="1">
            <a:spLocks noChangeArrowheads="1"/>
          </p:cNvSpPr>
          <p:nvPr/>
        </p:nvSpPr>
        <p:spPr bwMode="auto">
          <a:xfrm>
            <a:off x="0" y="116632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sz="2800" dirty="0" smtClean="0">
                <a:solidFill>
                  <a:schemeClr val="bg1"/>
                </a:solidFill>
                <a:latin typeface="Constantia" pitchFamily="18" charset="0"/>
              </a:rPr>
              <a:t>Network of </a:t>
            </a:r>
            <a:r>
              <a:rPr lang="hu-HU" sz="2800" dirty="0" err="1" smtClean="0">
                <a:solidFill>
                  <a:schemeClr val="bg1"/>
                </a:solidFill>
                <a:latin typeface="Constantia" pitchFamily="18" charset="0"/>
              </a:rPr>
              <a:t>signalling</a:t>
            </a:r>
            <a:r>
              <a:rPr lang="hu-HU" sz="2800" dirty="0" smtClean="0">
                <a:solidFill>
                  <a:schemeClr val="bg1"/>
                </a:solidFill>
                <a:latin typeface="Constantia" pitchFamily="18" charset="0"/>
              </a:rPr>
              <a:t> </a:t>
            </a:r>
            <a:r>
              <a:rPr lang="hu-HU" sz="2800" dirty="0" err="1" smtClean="0">
                <a:solidFill>
                  <a:schemeClr val="bg1"/>
                </a:solidFill>
                <a:latin typeface="Constantia" pitchFamily="18" charset="0"/>
              </a:rPr>
              <a:t>pathways</a:t>
            </a:r>
            <a:endParaRPr lang="hu-HU" sz="2800" dirty="0">
              <a:solidFill>
                <a:schemeClr val="bg1"/>
              </a:solidFill>
              <a:latin typeface="Constantia" pitchFamily="18" charset="0"/>
            </a:endParaRPr>
          </a:p>
        </p:txBody>
      </p:sp>
      <p:sp>
        <p:nvSpPr>
          <p:cNvPr id="164866" name="Oval 2"/>
          <p:cNvSpPr>
            <a:spLocks noChangeArrowheads="1"/>
          </p:cNvSpPr>
          <p:nvPr/>
        </p:nvSpPr>
        <p:spPr bwMode="auto">
          <a:xfrm>
            <a:off x="684213" y="3744913"/>
            <a:ext cx="258762" cy="465137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64867" name="Oval 3"/>
          <p:cNvSpPr>
            <a:spLocks noChangeArrowheads="1"/>
          </p:cNvSpPr>
          <p:nvPr/>
        </p:nvSpPr>
        <p:spPr bwMode="auto">
          <a:xfrm>
            <a:off x="3262313" y="3744913"/>
            <a:ext cx="258762" cy="4651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64868" name="Oval 4"/>
          <p:cNvSpPr>
            <a:spLocks noChangeArrowheads="1"/>
          </p:cNvSpPr>
          <p:nvPr/>
        </p:nvSpPr>
        <p:spPr bwMode="auto">
          <a:xfrm>
            <a:off x="5838825" y="3744913"/>
            <a:ext cx="258763" cy="465137"/>
          </a:xfrm>
          <a:prstGeom prst="ellipse">
            <a:avLst/>
          </a:prstGeom>
          <a:solidFill>
            <a:srgbClr val="CCCC00"/>
          </a:solidFill>
          <a:ln w="9525">
            <a:solidFill>
              <a:srgbClr val="CCCC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64869" name="Line 5"/>
          <p:cNvSpPr>
            <a:spLocks noChangeShapeType="1"/>
          </p:cNvSpPr>
          <p:nvPr/>
        </p:nvSpPr>
        <p:spPr bwMode="auto">
          <a:xfrm>
            <a:off x="939800" y="4056063"/>
            <a:ext cx="2322513" cy="0"/>
          </a:xfrm>
          <a:prstGeom prst="line">
            <a:avLst/>
          </a:prstGeom>
          <a:noFill/>
          <a:ln w="698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64870" name="Line 6"/>
          <p:cNvSpPr>
            <a:spLocks noChangeShapeType="1"/>
          </p:cNvSpPr>
          <p:nvPr/>
        </p:nvSpPr>
        <p:spPr bwMode="auto">
          <a:xfrm>
            <a:off x="3544888" y="4076700"/>
            <a:ext cx="2322512" cy="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64871" name="Line 7"/>
          <p:cNvSpPr>
            <a:spLocks noChangeShapeType="1"/>
          </p:cNvSpPr>
          <p:nvPr/>
        </p:nvSpPr>
        <p:spPr bwMode="auto">
          <a:xfrm>
            <a:off x="6084888" y="4076700"/>
            <a:ext cx="2322512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64872" name="Freeform 8"/>
          <p:cNvSpPr>
            <a:spLocks/>
          </p:cNvSpPr>
          <p:nvPr/>
        </p:nvSpPr>
        <p:spPr bwMode="auto">
          <a:xfrm>
            <a:off x="900113" y="2263775"/>
            <a:ext cx="7632700" cy="1597025"/>
          </a:xfrm>
          <a:custGeom>
            <a:avLst/>
            <a:gdLst>
              <a:gd name="T0" fmla="*/ 0 w 4854"/>
              <a:gd name="T1" fmla="*/ 2147483647 h 1006"/>
              <a:gd name="T2" fmla="*/ 2147483647 w 4854"/>
              <a:gd name="T3" fmla="*/ 2147483647 h 1006"/>
              <a:gd name="T4" fmla="*/ 2147483647 w 4854"/>
              <a:gd name="T5" fmla="*/ 2147483647 h 1006"/>
              <a:gd name="T6" fmla="*/ 0 60000 65536"/>
              <a:gd name="T7" fmla="*/ 0 60000 65536"/>
              <a:gd name="T8" fmla="*/ 0 60000 65536"/>
              <a:gd name="T9" fmla="*/ 0 w 4854"/>
              <a:gd name="T10" fmla="*/ 0 h 1006"/>
              <a:gd name="T11" fmla="*/ 4854 w 4854"/>
              <a:gd name="T12" fmla="*/ 1006 h 100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54" h="1006">
                <a:moveTo>
                  <a:pt x="0" y="960"/>
                </a:moveTo>
                <a:cubicBezTo>
                  <a:pt x="684" y="480"/>
                  <a:pt x="1369" y="0"/>
                  <a:pt x="2178" y="8"/>
                </a:cubicBezTo>
                <a:cubicBezTo>
                  <a:pt x="2987" y="16"/>
                  <a:pt x="3920" y="511"/>
                  <a:pt x="4854" y="1006"/>
                </a:cubicBezTo>
              </a:path>
            </a:pathLst>
          </a:custGeom>
          <a:noFill/>
          <a:ln w="889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64873" name="Oval 9"/>
          <p:cNvSpPr>
            <a:spLocks noChangeArrowheads="1"/>
          </p:cNvSpPr>
          <p:nvPr/>
        </p:nvSpPr>
        <p:spPr bwMode="auto">
          <a:xfrm>
            <a:off x="8416925" y="3744913"/>
            <a:ext cx="258763" cy="465137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64874" name="Freeform 10"/>
          <p:cNvSpPr>
            <a:spLocks/>
          </p:cNvSpPr>
          <p:nvPr/>
        </p:nvSpPr>
        <p:spPr bwMode="auto">
          <a:xfrm>
            <a:off x="3419475" y="4221163"/>
            <a:ext cx="5113338" cy="1439862"/>
          </a:xfrm>
          <a:custGeom>
            <a:avLst/>
            <a:gdLst>
              <a:gd name="T0" fmla="*/ 0 w 3221"/>
              <a:gd name="T1" fmla="*/ 0 h 907"/>
              <a:gd name="T2" fmla="*/ 2147483647 w 3221"/>
              <a:gd name="T3" fmla="*/ 2147483647 h 907"/>
              <a:gd name="T4" fmla="*/ 2147483647 w 3221"/>
              <a:gd name="T5" fmla="*/ 0 h 907"/>
              <a:gd name="T6" fmla="*/ 0 60000 65536"/>
              <a:gd name="T7" fmla="*/ 0 60000 65536"/>
              <a:gd name="T8" fmla="*/ 0 60000 65536"/>
              <a:gd name="T9" fmla="*/ 0 w 3221"/>
              <a:gd name="T10" fmla="*/ 0 h 907"/>
              <a:gd name="T11" fmla="*/ 3221 w 3221"/>
              <a:gd name="T12" fmla="*/ 907 h 90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221" h="907">
                <a:moveTo>
                  <a:pt x="0" y="0"/>
                </a:moveTo>
                <a:cubicBezTo>
                  <a:pt x="502" y="453"/>
                  <a:pt x="1005" y="907"/>
                  <a:pt x="1542" y="907"/>
                </a:cubicBezTo>
                <a:cubicBezTo>
                  <a:pt x="2079" y="907"/>
                  <a:pt x="2941" y="151"/>
                  <a:pt x="3221" y="0"/>
                </a:cubicBezTo>
              </a:path>
            </a:pathLst>
          </a:custGeom>
          <a:noFill/>
          <a:ln w="508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64876" name="Oval 12"/>
          <p:cNvSpPr>
            <a:spLocks noChangeArrowheads="1"/>
          </p:cNvSpPr>
          <p:nvPr/>
        </p:nvSpPr>
        <p:spPr bwMode="auto">
          <a:xfrm>
            <a:off x="6227763" y="5013325"/>
            <a:ext cx="258762" cy="465138"/>
          </a:xfrm>
          <a:prstGeom prst="ellipse">
            <a:avLst/>
          </a:prstGeom>
          <a:solidFill>
            <a:srgbClr val="3366FF"/>
          </a:solidFill>
          <a:ln w="9525">
            <a:solidFill>
              <a:srgbClr val="3366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64877" name="Oval 13"/>
          <p:cNvSpPr>
            <a:spLocks noChangeArrowheads="1"/>
          </p:cNvSpPr>
          <p:nvPr/>
        </p:nvSpPr>
        <p:spPr bwMode="auto">
          <a:xfrm>
            <a:off x="4284663" y="5805488"/>
            <a:ext cx="258762" cy="465137"/>
          </a:xfrm>
          <a:prstGeom prst="ellipse">
            <a:avLst/>
          </a:prstGeom>
          <a:solidFill>
            <a:srgbClr val="00FFFF"/>
          </a:solidFill>
          <a:ln w="9525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64878" name="Oval 14"/>
          <p:cNvSpPr>
            <a:spLocks noChangeArrowheads="1"/>
          </p:cNvSpPr>
          <p:nvPr/>
        </p:nvSpPr>
        <p:spPr bwMode="auto">
          <a:xfrm>
            <a:off x="1649413" y="3179763"/>
            <a:ext cx="258762" cy="465137"/>
          </a:xfrm>
          <a:prstGeom prst="ellipse">
            <a:avLst/>
          </a:prstGeom>
          <a:solidFill>
            <a:srgbClr val="99FF66"/>
          </a:solidFill>
          <a:ln w="9525">
            <a:solidFill>
              <a:srgbClr val="66FF33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64879" name="Oval 15"/>
          <p:cNvSpPr>
            <a:spLocks noChangeArrowheads="1"/>
          </p:cNvSpPr>
          <p:nvPr/>
        </p:nvSpPr>
        <p:spPr bwMode="auto">
          <a:xfrm>
            <a:off x="6227763" y="1268413"/>
            <a:ext cx="258762" cy="465137"/>
          </a:xfrm>
          <a:prstGeom prst="ellipse">
            <a:avLst/>
          </a:pr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pic>
        <p:nvPicPr>
          <p:cNvPr id="164881" name="Picture 17"/>
          <p:cNvPicPr>
            <a:picLocks noChangeAspect="1" noChangeArrowheads="1"/>
          </p:cNvPicPr>
          <p:nvPr/>
        </p:nvPicPr>
        <p:blipFill>
          <a:blip r:embed="rId3" cstate="print"/>
          <a:srcRect l="-1013"/>
          <a:stretch>
            <a:fillRect/>
          </a:stretch>
        </p:blipFill>
        <p:spPr bwMode="auto">
          <a:xfrm>
            <a:off x="971550" y="115888"/>
            <a:ext cx="7056438" cy="6626225"/>
          </a:xfrm>
          <a:prstGeom prst="rect">
            <a:avLst/>
          </a:prstGeom>
          <a:solidFill>
            <a:schemeClr val="bg1"/>
          </a:solidFill>
          <a:ln w="28575">
            <a:solidFill>
              <a:srgbClr val="009900"/>
            </a:solidFill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648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4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1648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4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1648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4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1648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4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1648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4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69935E-6 L 0.6868 -0.09019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648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00" y="-450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69935E-6 L 0.11337 -0.45744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648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00" y="-2290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69935E-6 L -0.3809 -0.3524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648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00" y="-1760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69935E-6 L -0.66285 0.1824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648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100" y="9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64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64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64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64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164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64866" grpId="0" animBg="1"/>
      <p:bldP spid="164867" grpId="0" animBg="1"/>
      <p:bldP spid="164868" grpId="0" animBg="1"/>
      <p:bldP spid="164869" grpId="0" animBg="1"/>
      <p:bldP spid="164870" grpId="0" animBg="1"/>
      <p:bldP spid="164871" grpId="0" animBg="1"/>
      <p:bldP spid="164872" grpId="0" animBg="1"/>
      <p:bldP spid="164873" grpId="0" animBg="1"/>
      <p:bldP spid="164874" grpId="0" animBg="1"/>
      <p:bldP spid="164876" grpId="0" animBg="1"/>
      <p:bldP spid="164877" grpId="0" animBg="1"/>
      <p:bldP spid="164878" grpId="0" animBg="1"/>
      <p:bldP spid="164879" grpId="0" animBg="1"/>
    </p:bld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23988</TotalTime>
  <Words>2155</Words>
  <Application>Microsoft Macintosh PowerPoint</Application>
  <PresentationFormat>On-screen Show (4:3)</PresentationFormat>
  <Paragraphs>629</Paragraphs>
  <Slides>77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5" baseType="lpstr">
      <vt:lpstr>Calibri</vt:lpstr>
      <vt:lpstr>Constantia</vt:lpstr>
      <vt:lpstr>DejaVu Sans</vt:lpstr>
      <vt:lpstr>DejaVu Serif</vt:lpstr>
      <vt:lpstr>Gill Sans</vt:lpstr>
      <vt:lpstr>Times New Roman</vt:lpstr>
      <vt:lpstr>Arial</vt:lpstr>
      <vt:lpstr>Office-téma</vt:lpstr>
      <vt:lpstr>Pulling it all together From protein sequences  to PPI networks and beyond</vt:lpstr>
      <vt:lpstr>Why am I interested in PPIs?</vt:lpstr>
      <vt:lpstr>Thematics</vt:lpstr>
      <vt:lpstr>PowerPoint Presentation</vt:lpstr>
      <vt:lpstr>The SignaLink 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Further cross-talk analyses and visualizations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power of prediction  Applying sequence and structural information  to predict novel functions / connections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 use cases  for data integration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dia</dc:title>
  <dc:creator>Korcsmáros Tamás</dc:creator>
  <cp:lastModifiedBy>Tamas Korcsmaros (TGAC)</cp:lastModifiedBy>
  <cp:revision>92</cp:revision>
  <dcterms:created xsi:type="dcterms:W3CDTF">2012-05-06T13:02:59Z</dcterms:created>
  <dcterms:modified xsi:type="dcterms:W3CDTF">2016-06-04T09:06:00Z</dcterms:modified>
</cp:coreProperties>
</file>